
<file path=[Content_Types].xml><?xml version="1.0" encoding="utf-8"?>
<Types xmlns="http://schemas.openxmlformats.org/package/2006/content-types">
  <Default Extension="png" ContentType="image/png"/>
  <Default Extension="m4a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3"/>
  </p:notesMasterIdLst>
  <p:handoutMasterIdLst>
    <p:handoutMasterId r:id="rId34"/>
  </p:handoutMasterIdLst>
  <p:sldIdLst>
    <p:sldId id="501" r:id="rId3"/>
    <p:sldId id="496" r:id="rId4"/>
    <p:sldId id="297" r:id="rId5"/>
    <p:sldId id="327" r:id="rId6"/>
    <p:sldId id="296" r:id="rId7"/>
    <p:sldId id="303" r:id="rId8"/>
    <p:sldId id="498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513" r:id="rId17"/>
    <p:sldId id="509" r:id="rId18"/>
    <p:sldId id="510" r:id="rId19"/>
    <p:sldId id="511" r:id="rId20"/>
    <p:sldId id="512" r:id="rId21"/>
    <p:sldId id="304" r:id="rId22"/>
    <p:sldId id="499" r:id="rId23"/>
    <p:sldId id="500" r:id="rId24"/>
    <p:sldId id="311" r:id="rId25"/>
    <p:sldId id="312" r:id="rId26"/>
    <p:sldId id="313" r:id="rId27"/>
    <p:sldId id="306" r:id="rId28"/>
    <p:sldId id="356" r:id="rId29"/>
    <p:sldId id="427" r:id="rId30"/>
    <p:sldId id="428" r:id="rId31"/>
    <p:sldId id="42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B4B9"/>
    <a:srgbClr val="FF6600"/>
    <a:srgbClr val="2F1705"/>
    <a:srgbClr val="1A1A1A"/>
    <a:srgbClr val="ECE4CD"/>
    <a:srgbClr val="F4ECD4"/>
    <a:srgbClr val="000000"/>
    <a:srgbClr val="21241B"/>
    <a:srgbClr val="9800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7" autoAdjust="0"/>
    <p:restoredTop sz="96953" autoAdjust="0"/>
  </p:normalViewPr>
  <p:slideViewPr>
    <p:cSldViewPr>
      <p:cViewPr>
        <p:scale>
          <a:sx n="75" d="100"/>
          <a:sy n="75" d="100"/>
        </p:scale>
        <p:origin x="-908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481C-0D19-4BC8-B237-350CD698D662}" type="datetimeFigureOut">
              <a:rPr lang="en-AU" smtClean="0"/>
              <a:pPr/>
              <a:t>3/08/2024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25A9-84B2-4894-A4B9-FBD34EC99AE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20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F71A-5489-4EA7-BBF1-E5E3C68B48BA}" type="datetimeFigureOut">
              <a:rPr lang="en-AU" smtClean="0"/>
              <a:pPr/>
              <a:t>3/08/2024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0A0BE-BADB-406B-831E-38B6FB77CD9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82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944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1850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8151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98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742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40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F0678-BF22-F24E-B696-14CF4C11FA0E}" type="slidenum">
              <a:rPr lang="de-DE">
                <a:latin typeface="Times New Roman" pitchFamily="-112" charset="0"/>
              </a:rPr>
              <a:pPr/>
              <a:t>5</a:t>
            </a:fld>
            <a:endParaRPr lang="de-DE">
              <a:latin typeface="Times New Roman" pitchFamily="-112" charset="0"/>
            </a:endParaRPr>
          </a:p>
        </p:txBody>
      </p:sp>
      <p:sp>
        <p:nvSpPr>
          <p:cNvPr id="165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  <a:solidFill>
            <a:srgbClr val="FFFFFF"/>
          </a:solidFill>
          <a:ln/>
        </p:spPr>
      </p:sp>
      <p:sp>
        <p:nvSpPr>
          <p:cNvPr id="16589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81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1011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039901"/>
            <a:ext cx="9144000" cy="5824800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18" y="1342800"/>
            <a:ext cx="4716000" cy="1656000"/>
          </a:xfrm>
          <a:solidFill>
            <a:srgbClr val="ECE4CD">
              <a:alpha val="89804"/>
            </a:srgbClr>
          </a:solidFill>
          <a:ln>
            <a:noFill/>
          </a:ln>
        </p:spPr>
        <p:txBody>
          <a:bodyPr tIns="0" bIns="252000">
            <a:normAutofit/>
          </a:bodyPr>
          <a:lstStyle>
            <a:lvl1pPr marL="444500" indent="0" algn="l">
              <a:defRPr sz="34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36" y="2714400"/>
            <a:ext cx="4212000" cy="288000"/>
          </a:xfrm>
          <a:solidFill>
            <a:srgbClr val="000000">
              <a:alpha val="65098"/>
            </a:srgbClr>
          </a:solidFill>
          <a:ln>
            <a:noFill/>
          </a:ln>
        </p:spPr>
        <p:txBody>
          <a:bodyPr tIns="0" bIns="0" anchor="ctr" anchorCtr="0">
            <a:normAutofit/>
          </a:bodyPr>
          <a:lstStyle>
            <a:lvl1pPr marL="104775" indent="0" algn="l">
              <a:buNone/>
              <a:defRPr sz="85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36970"/>
            <a:ext cx="9144000" cy="306000"/>
          </a:xfrm>
          <a:solidFill>
            <a:srgbClr val="ECE4CD">
              <a:alpha val="8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850" b="1" kern="1200" cap="all" baseline="0" dirty="0" smtClean="0">
                <a:solidFill>
                  <a:srgbClr val="1A1A1A"/>
                </a:solidFill>
                <a:latin typeface="+mj-lt"/>
                <a:ea typeface="+mj-ea"/>
                <a:cs typeface="Arial" pitchFamily="34" charset="0"/>
              </a:defRPr>
            </a:lvl1pPr>
            <a:lvl2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2pPr>
            <a:lvl3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3pPr>
            <a:lvl4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4pPr>
            <a:lvl5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AU" sz="1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                   </a:t>
            </a:r>
            <a:endParaRPr lang="en-AU" dirty="0"/>
          </a:p>
        </p:txBody>
      </p:sp>
      <p:grpSp>
        <p:nvGrpSpPr>
          <p:cNvPr id="3186" name="Group 3185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3185" name="Rectangle 3184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nn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444500" indent="0" algn="l" defTabSz="914400" rtl="0" eaLnBrk="1" latinLnBrk="0" hangingPunct="1">
              <a:spcBef>
                <a:spcPct val="0"/>
              </a:spcBef>
              <a:buNone/>
            </a:pPr>
            <a:endParaRPr lang="en-AU" sz="3400" b="1" kern="1200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3/16/20</a:t>
            </a:r>
            <a:endParaRPr lang="en-AU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2006"/>
            <a:ext cx="4040188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2006"/>
            <a:ext cx="4041775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3/16/20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3/16/20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3715B3-FE4C-B361-6F2C-8D77DE54E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893C65-18FD-F8B7-A85B-B1CD3CDFB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w Cen MT" panose="020B06020201040206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28F8E2-6420-D766-F50F-363AF82D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30E47-0BCC-44B1-87F8-60043C44388A}" type="datetime8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8/3/2024 10:33 AM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FA4CA4-AF02-74AB-68F8-923DD14D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17F1C1-DB70-D609-BD11-61AF24DB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781DE4-9743-BA80-AE9C-2E9CDA876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1052" y="94658"/>
            <a:ext cx="887648" cy="1322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20234D6-A0D0-D91A-5921-EB4C23C3E7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1107" y="90376"/>
            <a:ext cx="991842" cy="13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D92A1-3AAB-2FEA-381E-B83CEC4D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1" y="60617"/>
            <a:ext cx="6975764" cy="1325563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AA07B1-3E99-862B-E19E-3C63827D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091" y="1496291"/>
            <a:ext cx="6975764" cy="4680672"/>
          </a:xfrm>
        </p:spPr>
        <p:txBody>
          <a:bodyPr/>
          <a:lstStyle>
            <a:lvl1pPr>
              <a:defRPr>
                <a:latin typeface="Tw Cen MT" panose="020B0602020104020603" pitchFamily="34" charset="0"/>
              </a:defRPr>
            </a:lvl1pPr>
            <a:lvl2pPr>
              <a:defRPr>
                <a:latin typeface="Tw Cen MT" panose="020B0602020104020603" pitchFamily="34" charset="0"/>
              </a:defRPr>
            </a:lvl2pPr>
            <a:lvl3pPr>
              <a:defRPr>
                <a:latin typeface="Tw Cen MT" panose="020B0602020104020603" pitchFamily="34" charset="0"/>
              </a:defRPr>
            </a:lvl3pPr>
            <a:lvl4pPr>
              <a:defRPr>
                <a:latin typeface="Tw Cen MT" panose="020B0602020104020603" pitchFamily="34" charset="0"/>
              </a:defRPr>
            </a:lvl4pPr>
            <a:lvl5pPr>
              <a:defRPr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8AE566-379A-EC50-7A4D-38896D6B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939C5-D8C8-41CB-A69D-455A8A6EC13F}" type="datetime8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8/3/2024 10:33 AM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2AD93A-7771-F60E-0A8A-B110D2EF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07C618-0F64-36F4-469C-28DC3A20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ABCFE8-13DA-BBBA-7551-BCB0EE563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350" y="232405"/>
            <a:ext cx="659051" cy="981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02FE0-7E0A-1787-C1FF-539323589C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38823" y="230815"/>
            <a:ext cx="736410" cy="9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1475656" y="6473827"/>
            <a:ext cx="63367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451291" y="6525344"/>
            <a:ext cx="432047" cy="31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l">
              <a:spcBef>
                <a:spcPts val="0"/>
              </a:spcBef>
              <a:buNone/>
              <a:defRPr sz="85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⎪ </a:t>
            </a:r>
            <a:fld id="{00000000-1234-1234-1234-123412341234}" type="slidenum">
              <a:rPr lang="en-US" b="0">
                <a:solidFill>
                  <a:prstClr val="black"/>
                </a:solidFill>
              </a:rPr>
              <a:pPr/>
              <a:t>‹#›</a:t>
            </a:fld>
            <a:endParaRPr b="0">
              <a:solidFill>
                <a:prstClr val="black"/>
              </a:solidFill>
            </a:endParaRPr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467544" y="6473827"/>
            <a:ext cx="8640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0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969" y="6544394"/>
            <a:ext cx="9162000" cy="324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46875" indent="0" algn="l"/>
            <a:endParaRPr lang="en-AU" sz="8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412776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62000" cy="108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62750" indent="0" algn="l"/>
            <a:endParaRPr lang="en-AU" sz="850" dirty="0">
              <a:latin typeface="+mj-l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3/16/20</a:t>
            </a:r>
            <a:endParaRPr lang="en-A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File:NUST Vector.sv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5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1A1A1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A1A1A"/>
        </a:buClr>
        <a:buFont typeface="Wingdings" pitchFamily="2" charset="2"/>
        <a:buChar char="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•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B5110DF-066A-4B2C-E3A7-6D4D3D88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73591A-EC15-58CE-F422-C92015CF1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EEBF50-48D2-CA37-54DE-F8F5131A4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0326-76EA-4948-AB32-D226EBBC4794}" type="datetime8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8/3/2024 10:33 AM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C983972-0C00-F1E7-BC54-0FF2345E3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CD2378-18C1-7B87-A7EF-482059F13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9FD3C-0331-4B68-8D41-F67FB0458356}" type="slidenum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83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audio" Target="../media/media3.m4a"/><Relationship Id="rId7" Type="http://schemas.openxmlformats.org/officeDocument/2006/relationships/image" Target="../media/image121.png"/><Relationship Id="rId2" Type="http://schemas.microsoft.com/office/2007/relationships/media" Target="../media/media3.m4a"/><Relationship Id="rId1" Type="http://schemas.openxmlformats.org/officeDocument/2006/relationships/tags" Target="../tags/tag16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audio" Target="../media/media4.m4a"/><Relationship Id="rId7" Type="http://schemas.openxmlformats.org/officeDocument/2006/relationships/image" Target="../media/image120.png"/><Relationship Id="rId2" Type="http://schemas.microsoft.com/office/2007/relationships/media" Target="../media/media4.m4a"/><Relationship Id="rId1" Type="http://schemas.openxmlformats.org/officeDocument/2006/relationships/tags" Target="../tags/tag17.xml"/><Relationship Id="rId6" Type="http://schemas.openxmlformats.org/officeDocument/2006/relationships/image" Target="../media/image150.png"/><Relationship Id="rId11" Type="http://schemas.openxmlformats.org/officeDocument/2006/relationships/image" Target="../media/image131.png"/><Relationship Id="rId5" Type="http://schemas.openxmlformats.org/officeDocument/2006/relationships/image" Target="../media/image140.png"/><Relationship Id="rId10" Type="http://schemas.openxmlformats.org/officeDocument/2006/relationships/image" Target="../media/image1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70.png"/><Relationship Id="rId7" Type="http://schemas.openxmlformats.org/officeDocument/2006/relationships/image" Target="../media/image1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180.png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00.png"/><Relationship Id="rId7" Type="http://schemas.openxmlformats.org/officeDocument/2006/relationships/image" Target="../media/image1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180.png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20.png"/><Relationship Id="rId7" Type="http://schemas.openxmlformats.org/officeDocument/2006/relationships/image" Target="../media/image1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180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10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6.m4a"/><Relationship Id="rId7" Type="http://schemas.openxmlformats.org/officeDocument/2006/relationships/image" Target="../media/image28.png"/><Relationship Id="rId12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11" Type="http://schemas.openxmlformats.org/officeDocument/2006/relationships/image" Target="../media/image100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8.png"/><Relationship Id="rId11" Type="http://schemas.openxmlformats.org/officeDocument/2006/relationships/image" Target="../media/image6.png"/><Relationship Id="rId5" Type="http://schemas.openxmlformats.org/officeDocument/2006/relationships/image" Target="../media/image27.png"/><Relationship Id="rId10" Type="http://schemas.openxmlformats.org/officeDocument/2006/relationships/image" Target="../media/image100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9.m4a"/><Relationship Id="rId7" Type="http://schemas.openxmlformats.org/officeDocument/2006/relationships/image" Target="../media/image28.png"/><Relationship Id="rId2" Type="http://schemas.microsoft.com/office/2007/relationships/media" Target="../media/media9.m4a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C12A8F-46BA-E4AF-C378-A09DE987D1C9}"/>
              </a:ext>
            </a:extLst>
          </p:cNvPr>
          <p:cNvSpPr txBox="1"/>
          <p:nvPr/>
        </p:nvSpPr>
        <p:spPr>
          <a:xfrm>
            <a:off x="88608" y="1800950"/>
            <a:ext cx="89668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Impact Skills Development Program </a:t>
            </a:r>
          </a:p>
          <a:p>
            <a:pPr algn="ctr"/>
            <a:r>
              <a:rPr lang="en-AU" sz="2400" b="1" dirty="0">
                <a:solidFill>
                  <a:prstClr val="black"/>
                </a:solidFill>
              </a:rPr>
              <a:t>in Artificial Intelligence, Data Science, and Blockchain</a:t>
            </a:r>
            <a:endParaRPr lang="en-AU" sz="2000" b="1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92577E-9A45-3F11-D6DA-328E4757A354}"/>
              </a:ext>
            </a:extLst>
          </p:cNvPr>
          <p:cNvSpPr txBox="1"/>
          <p:nvPr/>
        </p:nvSpPr>
        <p:spPr>
          <a:xfrm>
            <a:off x="2422447" y="3554693"/>
            <a:ext cx="42991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dirty="0">
                <a:solidFill>
                  <a:prstClr val="black"/>
                </a:solidFill>
              </a:rPr>
              <a:t>Module 1: AI Fundamentals</a:t>
            </a:r>
          </a:p>
          <a:p>
            <a:pPr algn="ctr"/>
            <a:r>
              <a:rPr lang="en-AU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Vector Machines - I</a:t>
            </a:r>
            <a:endParaRPr lang="en-AU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875D5F4-1F36-E06E-32C1-FB4E0B6812F8}"/>
              </a:ext>
            </a:extLst>
          </p:cNvPr>
          <p:cNvSpPr/>
          <p:nvPr/>
        </p:nvSpPr>
        <p:spPr>
          <a:xfrm flipV="1">
            <a:off x="2232903" y="2995982"/>
            <a:ext cx="4678204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94D008-C041-EC14-5186-A2DAEC2CD8B7}"/>
              </a:ext>
            </a:extLst>
          </p:cNvPr>
          <p:cNvSpPr txBox="1"/>
          <p:nvPr/>
        </p:nvSpPr>
        <p:spPr>
          <a:xfrm>
            <a:off x="1811576" y="5263560"/>
            <a:ext cx="5520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 smtClean="0">
                <a:solidFill>
                  <a:prstClr val="black"/>
                </a:solidFill>
              </a:rPr>
              <a:t>Instructors: </a:t>
            </a:r>
            <a:r>
              <a:rPr lang="en-AU" sz="2400" dirty="0">
                <a:solidFill>
                  <a:prstClr val="black"/>
                </a:solidFill>
              </a:rPr>
              <a:t>Dr </a:t>
            </a:r>
            <a:r>
              <a:rPr lang="en-AU" sz="2400" dirty="0" smtClean="0">
                <a:solidFill>
                  <a:prstClr val="black"/>
                </a:solidFill>
              </a:rPr>
              <a:t>Latif </a:t>
            </a:r>
            <a:r>
              <a:rPr lang="en-AU" sz="2400" dirty="0" err="1" smtClean="0">
                <a:solidFill>
                  <a:prstClr val="black"/>
                </a:solidFill>
              </a:rPr>
              <a:t>Anjum</a:t>
            </a:r>
            <a:r>
              <a:rPr lang="en-AU" sz="2400" dirty="0" smtClean="0">
                <a:solidFill>
                  <a:prstClr val="black"/>
                </a:solidFill>
              </a:rPr>
              <a:t> / Dr </a:t>
            </a:r>
            <a:r>
              <a:rPr lang="en-AU" sz="2400" dirty="0" err="1" smtClean="0">
                <a:solidFill>
                  <a:prstClr val="black"/>
                </a:solidFill>
              </a:rPr>
              <a:t>Riaz</a:t>
            </a:r>
            <a:r>
              <a:rPr lang="en-AU" sz="2400" dirty="0" smtClean="0">
                <a:solidFill>
                  <a:prstClr val="black"/>
                </a:solidFill>
              </a:rPr>
              <a:t> </a:t>
            </a:r>
            <a:r>
              <a:rPr lang="en-AU" sz="2400" dirty="0" err="1" smtClean="0">
                <a:solidFill>
                  <a:prstClr val="black"/>
                </a:solidFill>
              </a:rPr>
              <a:t>Ud</a:t>
            </a:r>
            <a:r>
              <a:rPr lang="en-AU" sz="2400" dirty="0" smtClean="0">
                <a:solidFill>
                  <a:prstClr val="black"/>
                </a:solidFill>
              </a:rPr>
              <a:t> Din</a:t>
            </a:r>
            <a:endParaRPr lang="en-AU" sz="2400" dirty="0">
              <a:solidFill>
                <a:prstClr val="black"/>
              </a:solidFill>
            </a:endParaRPr>
          </a:p>
          <a:p>
            <a:pPr algn="ctr"/>
            <a:r>
              <a:rPr lang="en-AU" sz="2000" dirty="0" smtClean="0">
                <a:solidFill>
                  <a:prstClr val="black"/>
                </a:solidFill>
              </a:rPr>
              <a:t>NUST – SEECS </a:t>
            </a:r>
            <a:endParaRPr lang="en-AU" sz="2000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3828436-0445-7185-86C5-57864D7E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9FD3C-0331-4B68-8D41-F67FB0458356}" type="slidenum">
              <a:rPr lang="x-none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x-non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10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43" b="10194"/>
          <a:stretch/>
        </p:blipFill>
        <p:spPr bwMode="auto">
          <a:xfrm>
            <a:off x="191096" y="1124744"/>
            <a:ext cx="407275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60" y="1708208"/>
            <a:ext cx="41433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61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11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9" y="1844824"/>
            <a:ext cx="414337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381" y="1881361"/>
            <a:ext cx="40290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871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410061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189" y="2060848"/>
            <a:ext cx="41052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42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13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67434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913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Optimal Hyperplane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14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6782314" cy="4426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80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Optimal Hyperplane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15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196" name="Picture 4" descr="e Support vector machine with hyperplanes in different dimensions. |  Download Scientific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48880"/>
            <a:ext cx="896242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09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Concept of Kernel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512"/>
            <a:ext cx="4273425" cy="280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88840"/>
            <a:ext cx="3858067" cy="3154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846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Concept of Kernel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17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28" y="2047106"/>
            <a:ext cx="4156300" cy="339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75" y="2047106"/>
            <a:ext cx="4215152" cy="339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8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Concept of Kernel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18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 b="-3958"/>
          <a:stretch/>
        </p:blipFill>
        <p:spPr bwMode="auto">
          <a:xfrm>
            <a:off x="407857" y="2194560"/>
            <a:ext cx="3873401" cy="334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296" y="1988840"/>
            <a:ext cx="4092136" cy="350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8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 | Concept of Kernel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19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884341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14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F2843C-DB50-5B4A-B960-F8EAFC5A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Invention of 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83F5B3-4BF5-CB48-9765-3619276DF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 based classifiers </a:t>
            </a:r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B660EC4-F039-0343-8B10-91231FC0D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3C74C0-4CC6-2641-B1A1-85B9E194D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" name="Picture 4" descr="http://www.nec-labs.com/research/machine/ml_website/department/resources/vald.png">
            <a:extLst>
              <a:ext uri="{FF2B5EF4-FFF2-40B4-BE49-F238E27FC236}">
                <a16:creationId xmlns:a16="http://schemas.microsoft.com/office/drawing/2014/main" xmlns="" id="{89A03F0E-B942-AE4E-B64C-AFE0AA4A2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086" y="2636912"/>
            <a:ext cx="216023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1BCC9B6-D8AC-D349-A534-CE370CF4A852}"/>
              </a:ext>
            </a:extLst>
          </p:cNvPr>
          <p:cNvSpPr txBox="1"/>
          <p:nvPr/>
        </p:nvSpPr>
        <p:spPr>
          <a:xfrm>
            <a:off x="6737935" y="4992194"/>
            <a:ext cx="17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Vladimir </a:t>
            </a:r>
            <a:r>
              <a:rPr lang="en-US" dirty="0" err="1"/>
              <a:t>Vapnik</a:t>
            </a:r>
            <a:endParaRPr lang="en-US" dirty="0"/>
          </a:p>
          <a:p>
            <a:pPr algn="ctr"/>
            <a:r>
              <a:rPr lang="en-US" dirty="0"/>
              <a:t>U Columbia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2AA9509D-46A8-9E4B-9916-EB64A3A9A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p:pic>
        <p:nvPicPr>
          <p:cNvPr id="1026" name="Picture 2" descr="Scikit-learn SVM Tutorial with Python (Support Vector Machines) | DataCa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25411"/>
            <a:ext cx="4484668" cy="36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8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463"/>
    </mc:Choice>
    <mc:Fallback xmlns="">
      <p:transition spd="slow" advTm="68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 two classes (‘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’ and 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’)</a:t>
                </a:r>
              </a:p>
              <a:p>
                <a:r>
                  <a:rPr lang="en-US" dirty="0"/>
                  <a:t>Compute their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 (from training samples)</a:t>
                </a:r>
              </a:p>
              <a:p>
                <a:r>
                  <a:rPr lang="en-US" dirty="0"/>
                  <a:t>Test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Classifier: assign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the class whose mean is closer</a:t>
                </a:r>
              </a:p>
              <a:p>
                <a:r>
                  <a:rPr lang="en-US" dirty="0"/>
                  <a:t>How?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xmlns="" id="{A68E9EE4-CF9E-B244-A203-2B85732DE112}"/>
              </a:ext>
            </a:extLst>
          </p:cNvPr>
          <p:cNvSpPr/>
          <p:nvPr/>
        </p:nvSpPr>
        <p:spPr>
          <a:xfrm>
            <a:off x="2267745" y="4437112"/>
            <a:ext cx="3816424" cy="611788"/>
          </a:xfrm>
          <a:prstGeom prst="wedgeRoundRectCallout">
            <a:avLst>
              <a:gd name="adj1" fmla="val -64255"/>
              <a:gd name="adj2" fmla="val -105698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Linear Discriminant Analysis (LDA)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43CE228-8A5D-7946-AB1A-03F3EA46A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DA9B0A-F5FF-7F4A-8C91-A9D7DC8E1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20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F0E50DD5-229C-7645-BD6A-493D2DE160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0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74"/>
    </mc:Choice>
    <mc:Fallback xmlns="">
      <p:transition spd="slow" advTm="173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Functions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67" idx="6"/>
            <a:endCxn id="75" idx="1"/>
          </p:cNvCxnSpPr>
          <p:nvPr/>
        </p:nvCxnSpPr>
        <p:spPr>
          <a:xfrm>
            <a:off x="3154842" y="2721216"/>
            <a:ext cx="3976336" cy="87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6" idx="7"/>
            <a:endCxn id="75" idx="2"/>
          </p:cNvCxnSpPr>
          <p:nvPr/>
        </p:nvCxnSpPr>
        <p:spPr>
          <a:xfrm flipV="1">
            <a:off x="5364939" y="2993249"/>
            <a:ext cx="2423670" cy="1085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131178" y="2623917"/>
            <a:ext cx="131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Centroids </a:t>
            </a:r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4170645" y="3331463"/>
            <a:ext cx="127824" cy="212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4254624" y="3346119"/>
            <a:ext cx="3533985" cy="52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715283" y="3159746"/>
            <a:ext cx="142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Middle point between </a:t>
            </a:r>
            <a:r>
              <a:rPr lang="en-GB" i="1" dirty="0"/>
              <a:t>C</a:t>
            </a:r>
            <a:r>
              <a:rPr lang="en-GB" baseline="30000" dirty="0"/>
              <a:t>+</a:t>
            </a:r>
            <a:r>
              <a:rPr lang="en-GB" dirty="0"/>
              <a:t> and </a:t>
            </a:r>
            <a:r>
              <a:rPr lang="en-GB" i="1" dirty="0"/>
              <a:t>C</a:t>
            </a:r>
            <a:r>
              <a:rPr lang="en-GB" baseline="30000" dirty="0"/>
              <a:t>-</a:t>
            </a:r>
            <a:endParaRPr lang="en-US" baseline="30000" dirty="0"/>
          </a:p>
        </p:txBody>
      </p: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/>
          <p:cNvCxnSpPr>
            <a:endCxn id="114" idx="1"/>
          </p:cNvCxnSpPr>
          <p:nvPr/>
        </p:nvCxnSpPr>
        <p:spPr>
          <a:xfrm flipV="1">
            <a:off x="4806745" y="2278118"/>
            <a:ext cx="1881650" cy="2443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688395" y="2093452"/>
            <a:ext cx="263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Decision Boundary</a:t>
            </a:r>
            <a:endParaRPr lang="en-US" dirty="0"/>
          </a:p>
        </p:txBody>
      </p:sp>
      <p:cxnSp>
        <p:nvCxnSpPr>
          <p:cNvPr id="130" name="Straight Connector 129"/>
          <p:cNvCxnSpPr>
            <a:endCxn id="67" idx="3"/>
          </p:cNvCxnSpPr>
          <p:nvPr/>
        </p:nvCxnSpPr>
        <p:spPr>
          <a:xfrm flipV="1">
            <a:off x="1457828" y="2761287"/>
            <a:ext cx="1574089" cy="285749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6" idx="1"/>
          </p:cNvCxnSpPr>
          <p:nvPr/>
        </p:nvCxnSpPr>
        <p:spPr>
          <a:xfrm flipV="1">
            <a:off x="1455174" y="4078288"/>
            <a:ext cx="3807931" cy="1550019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455174" y="3419788"/>
            <a:ext cx="2779383" cy="2198994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TextBox 149"/>
          <p:cNvSpPr txBox="1"/>
          <p:nvPr/>
        </p:nvSpPr>
        <p:spPr>
          <a:xfrm>
            <a:off x="4752030" y="3210930"/>
            <a:ext cx="59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Q1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3736843" y="2437588"/>
            <a:ext cx="59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Q2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3065264" y="3405319"/>
            <a:ext cx="59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Q3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4209118" y="3936080"/>
            <a:ext cx="59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Q4</a:t>
            </a:r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44609634-88F9-624E-8262-6454B152EA30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object 12">
                  <a:extLst>
                    <a:ext uri="{FF2B5EF4-FFF2-40B4-BE49-F238E27FC236}">
                      <a16:creationId xmlns:a16="http://schemas.microsoft.com/office/drawing/2014/main" xmlns="" id="{B38E466C-1FAD-5248-967C-B79BF7C58D65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61" name="object 12">
                  <a:extLst>
                    <a:ext uri="{FF2B5EF4-FFF2-40B4-BE49-F238E27FC236}">
                      <a16:creationId xmlns:a16="http://schemas.microsoft.com/office/drawing/2014/main" id="{B38E466C-1FAD-5248-967C-B79BF7C58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9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object 13">
              <a:extLst>
                <a:ext uri="{FF2B5EF4-FFF2-40B4-BE49-F238E27FC236}">
                  <a16:creationId xmlns:a16="http://schemas.microsoft.com/office/drawing/2014/main" xmlns="" id="{E0E45229-15C7-C540-84C4-C07429D2CD6C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4" name="object 14">
                <a:extLst>
                  <a:ext uri="{FF2B5EF4-FFF2-40B4-BE49-F238E27FC236}">
                    <a16:creationId xmlns:a16="http://schemas.microsoft.com/office/drawing/2014/main" xmlns="" id="{4C8CA826-7BA9-CD45-BBF2-0A952E54829A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15">
                <a:extLst>
                  <a:ext uri="{FF2B5EF4-FFF2-40B4-BE49-F238E27FC236}">
                    <a16:creationId xmlns:a16="http://schemas.microsoft.com/office/drawing/2014/main" xmlns="" id="{4FD8E780-3E74-BE45-8F84-E81B0DC45965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3" name="object 16">
              <a:extLst>
                <a:ext uri="{FF2B5EF4-FFF2-40B4-BE49-F238E27FC236}">
                  <a16:creationId xmlns:a16="http://schemas.microsoft.com/office/drawing/2014/main" xmlns="" id="{0CAC365E-D702-0241-A7C4-2C6B17AC30AE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88915F5-EF44-1146-8CF2-25B36C13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1F82F2-6FB8-EC49-956A-D71412F54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21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7EA84CAF-A62C-7B4F-A3EB-E5CE777BC1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998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47"/>
    </mc:Choice>
    <mc:Fallback xmlns="">
      <p:transition spd="slow" advTm="143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6" grpId="0" animBg="1"/>
      <p:bldP spid="67" grpId="0" animBg="1"/>
      <p:bldP spid="75" grpId="0"/>
      <p:bldP spid="75" grpId="1"/>
      <p:bldP spid="89" grpId="0"/>
      <p:bldP spid="101" grpId="0"/>
      <p:bldP spid="101" grpId="1"/>
      <p:bldP spid="105" grpId="0" animBg="1"/>
      <p:bldP spid="114" grpId="0"/>
      <p:bldP spid="114" grpId="1"/>
      <p:bldP spid="142" grpId="0"/>
      <p:bldP spid="143" grpId="0"/>
      <p:bldP spid="144" grpId="0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Functions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>
            <a:endCxn id="67" idx="3"/>
          </p:cNvCxnSpPr>
          <p:nvPr/>
        </p:nvCxnSpPr>
        <p:spPr>
          <a:xfrm flipV="1">
            <a:off x="1457828" y="2761287"/>
            <a:ext cx="1574089" cy="285749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6" idx="1"/>
          </p:cNvCxnSpPr>
          <p:nvPr/>
        </p:nvCxnSpPr>
        <p:spPr>
          <a:xfrm flipV="1">
            <a:off x="1455174" y="4078288"/>
            <a:ext cx="3807931" cy="1550019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455174" y="3419788"/>
            <a:ext cx="2779383" cy="2198994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1" idx="1"/>
          </p:cNvCxnSpPr>
          <p:nvPr/>
        </p:nvCxnSpPr>
        <p:spPr>
          <a:xfrm flipV="1">
            <a:off x="4207611" y="4652297"/>
            <a:ext cx="2602940" cy="204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810551" y="4467631"/>
            <a:ext cx="170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Point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426990" y="4935910"/>
            <a:ext cx="2703157" cy="682872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823881" y="4921427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881" y="4921427"/>
                <a:ext cx="357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4050555" y="4832307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4157832" y="3459917"/>
            <a:ext cx="67244" cy="1447658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09629" y="3966888"/>
                <a:ext cx="7286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29" y="3966888"/>
                <a:ext cx="7286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9681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968140" cy="1200329"/>
              </a:xfrm>
              <a:prstGeom prst="rect">
                <a:avLst/>
              </a:prstGeom>
              <a:blipFill>
                <a:blip r:embed="rId7"/>
                <a:stretch>
                  <a:fillRect l="-2564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D448C6EB-F80C-1943-A644-8D86D743CB95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xmlns="" id="{E7D95BF4-58FD-2A4B-A4E7-B2252EA92FDF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8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object 13">
              <a:extLst>
                <a:ext uri="{FF2B5EF4-FFF2-40B4-BE49-F238E27FC236}">
                  <a16:creationId xmlns:a16="http://schemas.microsoft.com/office/drawing/2014/main" xmlns="" id="{C2DB13E6-EA73-3A49-8A5C-BAF17DC3FE86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xmlns="" id="{B5F30B8B-107D-1048-885D-63A82F14021D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xmlns="" id="{586178AB-6CF0-2942-A4EB-3BA3B5A49DB9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9" name="object 16">
              <a:extLst>
                <a:ext uri="{FF2B5EF4-FFF2-40B4-BE49-F238E27FC236}">
                  <a16:creationId xmlns:a16="http://schemas.microsoft.com/office/drawing/2014/main" xmlns="" id="{090AD201-8394-8D42-B614-5D24FD2DB5B5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735E16C-22B0-D247-88EB-DDFC8182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8C739D-9D2C-6E41-904E-81F9B837E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xmlns="" id="{C33C06C3-A1E1-C440-BA6E-C1077F81BA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40A0C90F-306D-634B-9679-673538FB48F5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0A0C90F-306D-634B-9679-673538FB4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033C4693-6319-5844-BE88-43D73DF24B5D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33C4693-6319-5844-BE88-43D73DF24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xmlns="" id="{5EFCFF6A-1381-7946-8F53-091522D9AF83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EFCFF6A-1381-7946-8F53-091522D9A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94A95719-9AAA-F74F-A642-DA3191292BD8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4A95719-9AAA-F74F-A642-DA3191292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09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15"/>
    </mc:Choice>
    <mc:Fallback xmlns="">
      <p:transition spd="slow" advTm="20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1" grpId="0"/>
      <p:bldP spid="63" grpId="0"/>
      <p:bldP spid="64" grpId="0" animBg="1"/>
      <p:bldP spid="7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Functions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>
            <a:endCxn id="67" idx="3"/>
          </p:cNvCxnSpPr>
          <p:nvPr/>
        </p:nvCxnSpPr>
        <p:spPr>
          <a:xfrm flipV="1">
            <a:off x="1457828" y="2761287"/>
            <a:ext cx="1574089" cy="285749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6" idx="1"/>
          </p:cNvCxnSpPr>
          <p:nvPr/>
        </p:nvCxnSpPr>
        <p:spPr>
          <a:xfrm flipV="1">
            <a:off x="1455174" y="4078288"/>
            <a:ext cx="3807931" cy="1550019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455174" y="3419788"/>
            <a:ext cx="2779383" cy="2198994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426990" y="3498379"/>
            <a:ext cx="1463300" cy="2120403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838203" y="3435858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03" y="3435858"/>
                <a:ext cx="3572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2781428" y="3405071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900820" y="3459917"/>
            <a:ext cx="1324256" cy="60195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27854" y="3158098"/>
                <a:ext cx="8437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854" y="3158098"/>
                <a:ext cx="84372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blipFill>
                <a:blip r:embed="rId4"/>
                <a:stretch>
                  <a:fillRect l="-2703" r="-2027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FF65BB4D-F097-7B40-898F-EBBB387F8F73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BB4D-F097-7B40-898F-EBBB387F8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B0F40C50-BDF7-BA48-B565-421A972FE70C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0F40C50-BDF7-BA48-B565-421A972FE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1CA69DEF-65E2-144B-82C8-C51B90870EBB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CA69DEF-65E2-144B-82C8-C51B90870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D8C50C01-02A6-B348-8A9A-C71344433B57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8C50C01-02A6-B348-8A9A-C71344433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65389EE7-E7D2-D94D-95FF-CE767BC2A69D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12">
                  <a:extLst>
                    <a:ext uri="{FF2B5EF4-FFF2-40B4-BE49-F238E27FC236}">
                      <a16:creationId xmlns:a16="http://schemas.microsoft.com/office/drawing/2014/main" xmlns="" id="{DACD3D27-FA21-FD47-92FA-CDA66A4E3B04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9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object 13">
              <a:extLst>
                <a:ext uri="{FF2B5EF4-FFF2-40B4-BE49-F238E27FC236}">
                  <a16:creationId xmlns:a16="http://schemas.microsoft.com/office/drawing/2014/main" xmlns="" id="{9D06C96C-2E2D-7043-A9B5-C330AEB2C49A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xmlns="" id="{2EB9449E-7D0D-8047-A1DD-08572524B078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xmlns="" id="{7D48EB8D-9C5E-F942-99F4-781D5ACA2FAE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xmlns="" id="{BADA4EA6-9871-0549-A3A1-92C778A8A88C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406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Functions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>
            <a:endCxn id="67" idx="3"/>
          </p:cNvCxnSpPr>
          <p:nvPr/>
        </p:nvCxnSpPr>
        <p:spPr>
          <a:xfrm flipV="1">
            <a:off x="1457828" y="2761287"/>
            <a:ext cx="1574089" cy="285749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6" idx="1"/>
          </p:cNvCxnSpPr>
          <p:nvPr/>
        </p:nvCxnSpPr>
        <p:spPr>
          <a:xfrm flipV="1">
            <a:off x="1455174" y="4078288"/>
            <a:ext cx="3807931" cy="1550019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455174" y="3419788"/>
            <a:ext cx="2779383" cy="2198994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426990" y="3254218"/>
            <a:ext cx="4098921" cy="236456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340831" y="3285500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831" y="3285500"/>
                <a:ext cx="3572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5414161" y="3121365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4225076" y="3213341"/>
            <a:ext cx="1228605" cy="246576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155221" y="3014198"/>
                <a:ext cx="12343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221" y="3014198"/>
                <a:ext cx="12343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blipFill>
                <a:blip r:embed="rId4"/>
                <a:stretch>
                  <a:fillRect l="-2703" r="-2027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99516C76-443B-4C41-80FA-94B43D40A2BC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9516C76-443B-4C41-80FA-94B43D40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560AB75B-F4B1-364A-99FA-9F7B2130378E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0AB75B-F4B1-364A-99FA-9F7B21303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539C9A58-1A5C-4142-8115-31B2C80BF36F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9C9A58-1A5C-4142-8115-31B2C80BF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82A35F69-9D8B-3443-BA0D-1EC4F777EF4C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2A35F69-9D8B-3443-BA0D-1EC4F777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D35565DA-F42E-7043-8A72-2ABC11DFA501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12">
                  <a:extLst>
                    <a:ext uri="{FF2B5EF4-FFF2-40B4-BE49-F238E27FC236}">
                      <a16:creationId xmlns:a16="http://schemas.microsoft.com/office/drawing/2014/main" xmlns="" id="{1712715F-4CE9-A946-80FA-ADDE8E130D00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9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object 13">
              <a:extLst>
                <a:ext uri="{FF2B5EF4-FFF2-40B4-BE49-F238E27FC236}">
                  <a16:creationId xmlns:a16="http://schemas.microsoft.com/office/drawing/2014/main" xmlns="" id="{488D8B83-84E9-1340-8F92-0A7A807BB9D3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xmlns="" id="{212AC26B-FA55-5B40-AE58-71E2E825AA03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xmlns="" id="{AD7EAFF8-0854-E341-9DD0-88A0BD82AF14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xmlns="" id="{D79DDAD6-BF3D-D24C-9B16-4875883E53A1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983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Functions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/>
          <p:cNvCxnSpPr>
            <a:endCxn id="67" idx="3"/>
          </p:cNvCxnSpPr>
          <p:nvPr/>
        </p:nvCxnSpPr>
        <p:spPr>
          <a:xfrm flipV="1">
            <a:off x="1457828" y="2761287"/>
            <a:ext cx="1574089" cy="2857495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66" idx="1"/>
          </p:cNvCxnSpPr>
          <p:nvPr/>
        </p:nvCxnSpPr>
        <p:spPr>
          <a:xfrm flipV="1">
            <a:off x="1455174" y="4078288"/>
            <a:ext cx="3807931" cy="1550019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1455174" y="3419788"/>
            <a:ext cx="2779383" cy="2198994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4" idx="2"/>
          </p:cNvCxnSpPr>
          <p:nvPr/>
        </p:nvCxnSpPr>
        <p:spPr>
          <a:xfrm flipV="1">
            <a:off x="1426990" y="2286093"/>
            <a:ext cx="2610449" cy="3332690"/>
          </a:xfrm>
          <a:prstGeom prst="line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681991" y="2130553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991" y="2130553"/>
                <a:ext cx="35726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4037439" y="2201001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4" idx="5"/>
          </p:cNvCxnSpPr>
          <p:nvPr/>
        </p:nvCxnSpPr>
        <p:spPr>
          <a:xfrm flipH="1" flipV="1">
            <a:off x="4194495" y="2346261"/>
            <a:ext cx="30581" cy="1113656"/>
          </a:xfrm>
          <a:prstGeom prst="straightConnector1">
            <a:avLst/>
          </a:prstGeom>
          <a:ln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139272" y="2640994"/>
                <a:ext cx="81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72" y="2640994"/>
                <a:ext cx="8116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blipFill>
                <a:blip r:embed="rId4"/>
                <a:stretch>
                  <a:fillRect l="-2703" r="-2027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685C502A-50A2-3048-8077-39BB915DA1CF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5C502A-50A2-3048-8077-39BB915D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DB3DC3B8-10B8-9C4D-8EA4-F9D40E887AF1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DC3B8-10B8-9C4D-8EA4-F9D40E8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A2AA396C-9EB8-D841-8439-3A2F51087451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A396C-9EB8-D841-8439-3A2F5108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12669F3D-6B85-0543-BB86-9461F5D2CFC4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669F3D-6B85-0543-BB86-9461F5D2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76D77D8E-F6F2-4E4F-BDC9-C24B651849EE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12">
                  <a:extLst>
                    <a:ext uri="{FF2B5EF4-FFF2-40B4-BE49-F238E27FC236}">
                      <a16:creationId xmlns:a16="http://schemas.microsoft.com/office/drawing/2014/main" xmlns="" id="{76F970D4-C971-5A4B-9EC4-594F0538C23C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9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object 13">
              <a:extLst>
                <a:ext uri="{FF2B5EF4-FFF2-40B4-BE49-F238E27FC236}">
                  <a16:creationId xmlns:a16="http://schemas.microsoft.com/office/drawing/2014/main" xmlns="" id="{97AD3520-FCB1-214C-B4FB-6FC4C9952F05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xmlns="" id="{03F5CFB9-0355-9944-A28F-ECB2BE3F7044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xmlns="" id="{70D28236-E3F6-FE4F-A676-E107A0BEBE91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xmlns="" id="{F828E29B-26B5-184E-B018-443A8B3991FA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592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 animBg="1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Simple 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two classes (‘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’ and ‘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’)</a:t>
                </a:r>
              </a:p>
              <a:p>
                <a:r>
                  <a:rPr lang="en-US" dirty="0"/>
                  <a:t>Compute their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 (from training samples)</a:t>
                </a:r>
              </a:p>
              <a:p>
                <a:r>
                  <a:rPr lang="en-US" dirty="0"/>
                  <a:t>Test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Classifier: assign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the class whose mean is closer</a:t>
                </a:r>
              </a:p>
              <a:p>
                <a:r>
                  <a:rPr lang="en-US" dirty="0"/>
                  <a:t>How?</a:t>
                </a:r>
              </a:p>
              <a:p>
                <a:pPr lvl="1"/>
                <a:r>
                  <a:rPr lang="en-US" dirty="0"/>
                  <a:t>Consider the mid-point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Consider the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Sign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will give the classification result</a:t>
                </a:r>
              </a:p>
              <a:p>
                <a:pPr lvl="1"/>
                <a:r>
                  <a:rPr lang="en-US" dirty="0"/>
                  <a:t>Classification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written as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24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15EB529D-FCB6-C143-9666-220A4F6ED8FC}"/>
                  </a:ext>
                </a:extLst>
              </p:cNvPr>
              <p:cNvSpPr txBox="1"/>
              <p:nvPr/>
            </p:nvSpPr>
            <p:spPr>
              <a:xfrm>
                <a:off x="2843808" y="5724731"/>
                <a:ext cx="36467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sign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EB529D-FCB6-C143-9666-220A4F6ED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5724731"/>
                <a:ext cx="3646704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E47E52-7404-9E46-B3EC-2FCFE706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EB3C5F-210E-4541-BF1D-5740A8725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xmlns="" id="{09A07150-DD7C-524D-A414-054AFADDC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5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11"/>
    </mc:Choice>
    <mc:Fallback xmlns="">
      <p:transition spd="slow" advTm="36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4332" y="3819661"/>
            <a:ext cx="2598922" cy="890679"/>
          </a:xfrm>
        </p:spPr>
        <p:txBody>
          <a:bodyPr/>
          <a:lstStyle/>
          <a:p>
            <a:pPr marL="0" indent="0">
              <a:buNone/>
            </a:pPr>
            <a:r>
              <a:rPr lang="en-US" spc="15" dirty="0">
                <a:latin typeface="Tahoma"/>
                <a:cs typeface="Tahoma"/>
              </a:rPr>
              <a:t>How would you  </a:t>
            </a:r>
            <a:r>
              <a:rPr lang="en-US" spc="5" dirty="0">
                <a:latin typeface="Tahoma"/>
                <a:cs typeface="Tahoma"/>
              </a:rPr>
              <a:t>classify </a:t>
            </a:r>
            <a:r>
              <a:rPr lang="en-US" spc="10" dirty="0">
                <a:latin typeface="Tahoma"/>
                <a:cs typeface="Tahoma"/>
              </a:rPr>
              <a:t>this</a:t>
            </a:r>
            <a:r>
              <a:rPr lang="en-US" spc="-25" dirty="0">
                <a:latin typeface="Tahoma"/>
                <a:cs typeface="Tahoma"/>
              </a:rPr>
              <a:t> </a:t>
            </a:r>
            <a:r>
              <a:rPr lang="en-US" spc="10" dirty="0">
                <a:latin typeface="Tahoma"/>
                <a:cs typeface="Tahoma"/>
              </a:rPr>
              <a:t>data?</a:t>
            </a:r>
            <a:endParaRPr lang="en-US" dirty="0">
              <a:latin typeface="Tahoma"/>
              <a:cs typeface="Tahoma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27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24" name="object 17"/>
          <p:cNvGrpSpPr/>
          <p:nvPr/>
        </p:nvGrpSpPr>
        <p:grpSpPr>
          <a:xfrm>
            <a:off x="1899497" y="2664471"/>
            <a:ext cx="3896639" cy="3145670"/>
            <a:chOff x="1234935" y="1112989"/>
            <a:chExt cx="1880870" cy="1801495"/>
          </a:xfrm>
        </p:grpSpPr>
        <p:sp>
          <p:nvSpPr>
            <p:cNvPr id="25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17674" y="2414888"/>
            <a:ext cx="2130125" cy="193523"/>
            <a:chOff x="6114283" y="2389943"/>
            <a:chExt cx="1480311" cy="127000"/>
          </a:xfrm>
        </p:grpSpPr>
        <p:grpSp>
          <p:nvGrpSpPr>
            <p:cNvPr id="57" name="object 50"/>
            <p:cNvGrpSpPr/>
            <p:nvPr/>
          </p:nvGrpSpPr>
          <p:grpSpPr>
            <a:xfrm>
              <a:off x="6114283" y="2389943"/>
              <a:ext cx="497205" cy="127000"/>
              <a:chOff x="2894571" y="892009"/>
              <a:chExt cx="497205" cy="127000"/>
            </a:xfrm>
          </p:grpSpPr>
          <p:sp>
            <p:nvSpPr>
              <p:cNvPr id="58" name="object 51"/>
              <p:cNvSpPr/>
              <p:nvPr/>
            </p:nvSpPr>
            <p:spPr>
              <a:xfrm>
                <a:off x="2894571" y="892009"/>
                <a:ext cx="207264" cy="12649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2"/>
              <p:cNvSpPr/>
              <p:nvPr/>
            </p:nvSpPr>
            <p:spPr>
              <a:xfrm>
                <a:off x="3124695" y="892009"/>
                <a:ext cx="266700" cy="1264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0" name="object 53"/>
            <p:cNvGrpSpPr/>
            <p:nvPr/>
          </p:nvGrpSpPr>
          <p:grpSpPr>
            <a:xfrm>
              <a:off x="6659875" y="2389943"/>
              <a:ext cx="934719" cy="127000"/>
              <a:chOff x="3440163" y="892009"/>
              <a:chExt cx="934719" cy="127000"/>
            </a:xfrm>
          </p:grpSpPr>
          <p:sp>
            <p:nvSpPr>
              <p:cNvPr id="61" name="object 54"/>
              <p:cNvSpPr/>
              <p:nvPr/>
            </p:nvSpPr>
            <p:spPr>
              <a:xfrm>
                <a:off x="3440163" y="931633"/>
                <a:ext cx="8382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36830">
                    <a:moveTo>
                      <a:pt x="83819" y="0"/>
                    </a:moveTo>
                    <a:lnTo>
                      <a:pt x="12191" y="0"/>
                    </a:lnTo>
                    <a:lnTo>
                      <a:pt x="9143" y="10668"/>
                    </a:lnTo>
                    <a:lnTo>
                      <a:pt x="80772" y="10668"/>
                    </a:lnTo>
                    <a:lnTo>
                      <a:pt x="83819" y="0"/>
                    </a:lnTo>
                    <a:close/>
                  </a:path>
                  <a:path w="83820" h="36830">
                    <a:moveTo>
                      <a:pt x="74675" y="27432"/>
                    </a:moveTo>
                    <a:lnTo>
                      <a:pt x="3048" y="27432"/>
                    </a:lnTo>
                    <a:lnTo>
                      <a:pt x="0" y="36576"/>
                    </a:lnTo>
                    <a:lnTo>
                      <a:pt x="71627" y="36576"/>
                    </a:lnTo>
                    <a:lnTo>
                      <a:pt x="74675" y="274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5"/>
              <p:cNvSpPr/>
              <p:nvPr/>
            </p:nvSpPr>
            <p:spPr>
              <a:xfrm>
                <a:off x="3560559" y="892009"/>
                <a:ext cx="434340" cy="12649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6"/>
              <p:cNvSpPr/>
              <p:nvPr/>
            </p:nvSpPr>
            <p:spPr>
              <a:xfrm>
                <a:off x="4032999" y="920965"/>
                <a:ext cx="103631" cy="7162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7"/>
              <p:cNvSpPr/>
              <p:nvPr/>
            </p:nvSpPr>
            <p:spPr>
              <a:xfrm>
                <a:off x="4170159" y="945349"/>
                <a:ext cx="412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10794">
                    <a:moveTo>
                      <a:pt x="41148" y="0"/>
                    </a:moveTo>
                    <a:lnTo>
                      <a:pt x="4572" y="0"/>
                    </a:lnTo>
                    <a:lnTo>
                      <a:pt x="0" y="10667"/>
                    </a:lnTo>
                    <a:lnTo>
                      <a:pt x="36576" y="10667"/>
                    </a:ln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8"/>
              <p:cNvSpPr/>
              <p:nvPr/>
            </p:nvSpPr>
            <p:spPr>
              <a:xfrm>
                <a:off x="4249407" y="892009"/>
                <a:ext cx="125325" cy="126491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6540953" y="1711678"/>
            <a:ext cx="831357" cy="524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i="1" dirty="0"/>
              <a:t>f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5528559" y="1789458"/>
            <a:ext cx="1012394" cy="369332"/>
            <a:chOff x="5528559" y="1789458"/>
            <a:chExt cx="1012394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5528559" y="1789458"/>
              <a:ext cx="26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  <a:endParaRPr lang="en-US" i="1" dirty="0"/>
            </a:p>
          </p:txBody>
        </p:sp>
        <p:cxnSp>
          <p:nvCxnSpPr>
            <p:cNvPr id="77" name="Straight Arrow Connector 76"/>
            <p:cNvCxnSpPr>
              <a:cxnSpLocks/>
              <a:stCxn id="70" idx="3"/>
              <a:endCxn id="69" idx="1"/>
            </p:cNvCxnSpPr>
            <p:nvPr/>
          </p:nvCxnSpPr>
          <p:spPr>
            <a:xfrm>
              <a:off x="5796136" y="1974124"/>
              <a:ext cx="744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7372310" y="1809714"/>
            <a:ext cx="1173603" cy="339837"/>
            <a:chOff x="7372310" y="1809714"/>
            <a:chExt cx="1173603" cy="339837"/>
          </a:xfrm>
        </p:grpSpPr>
        <p:sp>
          <p:nvSpPr>
            <p:cNvPr id="18" name="object 11"/>
            <p:cNvSpPr txBox="1"/>
            <p:nvPr/>
          </p:nvSpPr>
          <p:spPr>
            <a:xfrm>
              <a:off x="7938161" y="1809714"/>
              <a:ext cx="607752" cy="339837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</a:pPr>
              <a:r>
                <a:rPr sz="3200" baseline="-16835" dirty="0">
                  <a:latin typeface="Tahoma"/>
                  <a:cs typeface="Tahoma"/>
                </a:rPr>
                <a:t>y</a:t>
              </a:r>
              <a:r>
                <a:rPr sz="1200" dirty="0">
                  <a:latin typeface="Tahoma"/>
                  <a:cs typeface="Tahoma"/>
                </a:rPr>
                <a:t>est</a:t>
              </a:r>
            </a:p>
          </p:txBody>
        </p:sp>
        <p:cxnSp>
          <p:nvCxnSpPr>
            <p:cNvPr id="83" name="Straight Arrow Connector 82"/>
            <p:cNvCxnSpPr>
              <a:stCxn id="69" idx="3"/>
              <a:endCxn id="18" idx="1"/>
            </p:cNvCxnSpPr>
            <p:nvPr/>
          </p:nvCxnSpPr>
          <p:spPr>
            <a:xfrm>
              <a:off x="7372310" y="1974124"/>
              <a:ext cx="565851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28803A48-0FD9-6C45-9FF7-3806EE0F5262}"/>
              </a:ext>
            </a:extLst>
          </p:cNvPr>
          <p:cNvCxnSpPr/>
          <p:nvPr/>
        </p:nvCxnSpPr>
        <p:spPr>
          <a:xfrm flipV="1">
            <a:off x="2051720" y="2564904"/>
            <a:ext cx="3610627" cy="2756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6A5B2CC2-CF76-254A-AA7A-66D9ECC2ED3A}"/>
              </a:ext>
            </a:extLst>
          </p:cNvPr>
          <p:cNvCxnSpPr/>
          <p:nvPr/>
        </p:nvCxnSpPr>
        <p:spPr>
          <a:xfrm flipV="1">
            <a:off x="1691680" y="2819181"/>
            <a:ext cx="4442652" cy="2266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02F4323-5EDF-3648-A8BF-A4CA1C39E876}"/>
              </a:ext>
            </a:extLst>
          </p:cNvPr>
          <p:cNvCxnSpPr/>
          <p:nvPr/>
        </p:nvCxnSpPr>
        <p:spPr>
          <a:xfrm flipV="1">
            <a:off x="2843201" y="2199332"/>
            <a:ext cx="1728192" cy="3660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6C26B330-2B87-0249-8AC6-75E59AC9F16D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bject 12">
                  <a:extLst>
                    <a:ext uri="{FF2B5EF4-FFF2-40B4-BE49-F238E27FC236}">
                      <a16:creationId xmlns:a16="http://schemas.microsoft.com/office/drawing/2014/main" xmlns="" id="{9FB35259-21E4-154D-B864-A4A377005E2E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73" name="object 12">
                  <a:extLst>
                    <a:ext uri="{FF2B5EF4-FFF2-40B4-BE49-F238E27FC236}">
                      <a16:creationId xmlns:a16="http://schemas.microsoft.com/office/drawing/2014/main" id="{9FB35259-21E4-154D-B864-A4A377005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11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object 13">
              <a:extLst>
                <a:ext uri="{FF2B5EF4-FFF2-40B4-BE49-F238E27FC236}">
                  <a16:creationId xmlns:a16="http://schemas.microsoft.com/office/drawing/2014/main" xmlns="" id="{B7BDB7D6-4978-E142-B1E6-F03AFC99FFB3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78" name="object 14">
                <a:extLst>
                  <a:ext uri="{FF2B5EF4-FFF2-40B4-BE49-F238E27FC236}">
                    <a16:creationId xmlns:a16="http://schemas.microsoft.com/office/drawing/2014/main" xmlns="" id="{FEBA73BE-6A5F-864F-A129-FE0DE54D754A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15">
                <a:extLst>
                  <a:ext uri="{FF2B5EF4-FFF2-40B4-BE49-F238E27FC236}">
                    <a16:creationId xmlns:a16="http://schemas.microsoft.com/office/drawing/2014/main" xmlns="" id="{32319933-91D9-3E42-8A37-EBD850C81E50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6" name="object 16">
              <a:extLst>
                <a:ext uri="{FF2B5EF4-FFF2-40B4-BE49-F238E27FC236}">
                  <a16:creationId xmlns:a16="http://schemas.microsoft.com/office/drawing/2014/main" xmlns="" id="{AF9F1D78-6306-3E43-B3AB-C0AE96145127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51385AD3-47DE-1D42-8D02-B7CC774DBD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53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43"/>
    </mc:Choice>
    <mc:Fallback xmlns="">
      <p:transition spd="slow" advTm="9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28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24" name="object 17"/>
          <p:cNvGrpSpPr/>
          <p:nvPr/>
        </p:nvGrpSpPr>
        <p:grpSpPr>
          <a:xfrm>
            <a:off x="1899497" y="2664471"/>
            <a:ext cx="3896639" cy="3145670"/>
            <a:chOff x="1234935" y="1112989"/>
            <a:chExt cx="1880870" cy="1801495"/>
          </a:xfrm>
        </p:grpSpPr>
        <p:sp>
          <p:nvSpPr>
            <p:cNvPr id="25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2843201" y="2199332"/>
            <a:ext cx="1728192" cy="36605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bject 60"/>
          <p:cNvSpPr/>
          <p:nvPr/>
        </p:nvSpPr>
        <p:spPr>
          <a:xfrm>
            <a:off x="1648113" y="2637809"/>
            <a:ext cx="4410051" cy="2921926"/>
          </a:xfrm>
          <a:custGeom>
            <a:avLst/>
            <a:gdLst/>
            <a:ahLst/>
            <a:cxnLst/>
            <a:rect l="l" t="t" r="r" b="b"/>
            <a:pathLst>
              <a:path w="2467610" h="1998345">
                <a:moveTo>
                  <a:pt x="117347" y="1644395"/>
                </a:moveTo>
                <a:lnTo>
                  <a:pt x="2193035" y="312419"/>
                </a:lnTo>
              </a:path>
              <a:path w="2467610" h="1998345">
                <a:moveTo>
                  <a:pt x="274319" y="1801367"/>
                </a:moveTo>
                <a:lnTo>
                  <a:pt x="1880615" y="234695"/>
                </a:lnTo>
              </a:path>
              <a:path w="2467610" h="1998345">
                <a:moveTo>
                  <a:pt x="0" y="1487423"/>
                </a:moveTo>
                <a:lnTo>
                  <a:pt x="2467355" y="352043"/>
                </a:lnTo>
              </a:path>
              <a:path w="2467610" h="1998345">
                <a:moveTo>
                  <a:pt x="195071" y="1684019"/>
                </a:moveTo>
                <a:lnTo>
                  <a:pt x="2153411" y="234695"/>
                </a:lnTo>
              </a:path>
              <a:path w="2467610" h="1998345">
                <a:moveTo>
                  <a:pt x="156971" y="1801367"/>
                </a:moveTo>
                <a:lnTo>
                  <a:pt x="2153411" y="77723"/>
                </a:lnTo>
              </a:path>
              <a:path w="2467610" h="1998345">
                <a:moveTo>
                  <a:pt x="274319" y="1723643"/>
                </a:moveTo>
                <a:lnTo>
                  <a:pt x="2036063" y="0"/>
                </a:lnTo>
              </a:path>
              <a:path w="2467610" h="1998345">
                <a:moveTo>
                  <a:pt x="391667" y="1997963"/>
                </a:moveTo>
                <a:lnTo>
                  <a:pt x="1801367" y="195071"/>
                </a:lnTo>
              </a:path>
              <a:path w="2467610" h="1998345">
                <a:moveTo>
                  <a:pt x="156971" y="1684019"/>
                </a:moveTo>
                <a:lnTo>
                  <a:pt x="2272283" y="234695"/>
                </a:lnTo>
              </a:path>
            </a:pathLst>
          </a:custGeom>
          <a:ln w="7619">
            <a:solidFill>
              <a:srgbClr val="0101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5986858" y="3204373"/>
            <a:ext cx="2761606" cy="1711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A1A1A"/>
              </a:buClr>
              <a:buFont typeface="Wingdings" pitchFamily="2" charset="2"/>
              <a:buChar char=""/>
              <a:defRPr sz="2400" kern="1200">
                <a:solidFill>
                  <a:srgbClr val="1A1A1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A1A1A"/>
              </a:buClr>
              <a:buFont typeface="Arial" pitchFamily="34" charset="0"/>
              <a:buChar char="•"/>
              <a:defRPr sz="2400" kern="1200">
                <a:solidFill>
                  <a:srgbClr val="1A1A1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A1A1A"/>
              </a:buClr>
              <a:buFont typeface="Arial" pitchFamily="34" charset="0"/>
              <a:buChar char="–"/>
              <a:defRPr sz="1600" kern="1200">
                <a:solidFill>
                  <a:srgbClr val="1A1A1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A1A1A"/>
              </a:buClr>
              <a:buFont typeface="Arial" pitchFamily="34" charset="0"/>
              <a:buChar char="–"/>
              <a:defRPr sz="1600" kern="1200">
                <a:solidFill>
                  <a:srgbClr val="1A1A1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3000"/>
              </a:lnSpc>
              <a:spcBef>
                <a:spcPts val="80"/>
              </a:spcBef>
              <a:buFont typeface="Wingdings" pitchFamily="2" charset="2"/>
              <a:buNone/>
            </a:pPr>
            <a:r>
              <a:rPr lang="en-US" spc="5">
                <a:latin typeface="Tahoma"/>
                <a:cs typeface="Tahoma"/>
              </a:rPr>
              <a:t>Any of these  would be fine..</a:t>
            </a:r>
          </a:p>
          <a:p>
            <a:pPr marL="0" marR="5080" indent="0">
              <a:lnSpc>
                <a:spcPct val="103000"/>
              </a:lnSpc>
              <a:spcBef>
                <a:spcPts val="80"/>
              </a:spcBef>
              <a:buFont typeface="Wingdings" pitchFamily="2" charset="2"/>
              <a:buNone/>
            </a:pPr>
            <a:endParaRPr lang="en-US" spc="5">
              <a:latin typeface="Tahoma"/>
              <a:cs typeface="Tahoma"/>
            </a:endParaRPr>
          </a:p>
          <a:p>
            <a:pPr marL="0" marR="89535" indent="0">
              <a:lnSpc>
                <a:spcPct val="103000"/>
              </a:lnSpc>
              <a:spcBef>
                <a:spcPts val="1015"/>
              </a:spcBef>
              <a:buFont typeface="Wingdings" pitchFamily="2" charset="2"/>
              <a:buNone/>
            </a:pPr>
            <a:r>
              <a:rPr lang="en-US" spc="5">
                <a:latin typeface="Tahoma"/>
                <a:cs typeface="Tahoma"/>
              </a:rPr>
              <a:t>..but which is  best?</a:t>
            </a:r>
          </a:p>
          <a:p>
            <a:pPr marL="0" indent="0">
              <a:buFont typeface="Wingdings" pitchFamily="2" charset="2"/>
              <a:buNone/>
            </a:pPr>
            <a:endParaRPr lang="en-US" dirty="0">
              <a:latin typeface="Tahoma"/>
              <a:cs typeface="Tahoma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8AECBD89-DC00-1B44-A901-9B2E8E3844C7}"/>
              </a:ext>
            </a:extLst>
          </p:cNvPr>
          <p:cNvGrpSpPr/>
          <p:nvPr/>
        </p:nvGrpSpPr>
        <p:grpSpPr>
          <a:xfrm>
            <a:off x="6017674" y="2414888"/>
            <a:ext cx="2130125" cy="193523"/>
            <a:chOff x="6114283" y="2389943"/>
            <a:chExt cx="1480311" cy="127000"/>
          </a:xfrm>
        </p:grpSpPr>
        <p:grpSp>
          <p:nvGrpSpPr>
            <p:cNvPr id="75" name="object 50">
              <a:extLst>
                <a:ext uri="{FF2B5EF4-FFF2-40B4-BE49-F238E27FC236}">
                  <a16:creationId xmlns:a16="http://schemas.microsoft.com/office/drawing/2014/main" xmlns="" id="{D882025C-DF1E-6A4E-B6C0-D4C3BC55B01F}"/>
                </a:ext>
              </a:extLst>
            </p:cNvPr>
            <p:cNvGrpSpPr/>
            <p:nvPr/>
          </p:nvGrpSpPr>
          <p:grpSpPr>
            <a:xfrm>
              <a:off x="6114283" y="2389943"/>
              <a:ext cx="497205" cy="127000"/>
              <a:chOff x="2894571" y="892009"/>
              <a:chExt cx="497205" cy="127000"/>
            </a:xfrm>
          </p:grpSpPr>
          <p:sp>
            <p:nvSpPr>
              <p:cNvPr id="84" name="object 51">
                <a:extLst>
                  <a:ext uri="{FF2B5EF4-FFF2-40B4-BE49-F238E27FC236}">
                    <a16:creationId xmlns:a16="http://schemas.microsoft.com/office/drawing/2014/main" xmlns="" id="{2F251297-4817-0549-805F-7B76B26851C5}"/>
                  </a:ext>
                </a:extLst>
              </p:cNvPr>
              <p:cNvSpPr/>
              <p:nvPr/>
            </p:nvSpPr>
            <p:spPr>
              <a:xfrm>
                <a:off x="2894571" y="892009"/>
                <a:ext cx="207264" cy="12649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5" name="object 52">
                <a:extLst>
                  <a:ext uri="{FF2B5EF4-FFF2-40B4-BE49-F238E27FC236}">
                    <a16:creationId xmlns:a16="http://schemas.microsoft.com/office/drawing/2014/main" xmlns="" id="{3A4AE15C-45FA-7847-BAFC-7DB26E1FBA06}"/>
                  </a:ext>
                </a:extLst>
              </p:cNvPr>
              <p:cNvSpPr/>
              <p:nvPr/>
            </p:nvSpPr>
            <p:spPr>
              <a:xfrm>
                <a:off x="3124695" y="892009"/>
                <a:ext cx="266700" cy="12649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76" name="object 53">
              <a:extLst>
                <a:ext uri="{FF2B5EF4-FFF2-40B4-BE49-F238E27FC236}">
                  <a16:creationId xmlns:a16="http://schemas.microsoft.com/office/drawing/2014/main" xmlns="" id="{C7A37E37-8AC8-064D-8DD7-D41A2028D387}"/>
                </a:ext>
              </a:extLst>
            </p:cNvPr>
            <p:cNvGrpSpPr/>
            <p:nvPr/>
          </p:nvGrpSpPr>
          <p:grpSpPr>
            <a:xfrm>
              <a:off x="6659875" y="2389943"/>
              <a:ext cx="934719" cy="127000"/>
              <a:chOff x="3440163" y="892009"/>
              <a:chExt cx="934719" cy="127000"/>
            </a:xfrm>
          </p:grpSpPr>
          <p:sp>
            <p:nvSpPr>
              <p:cNvPr id="78" name="object 54">
                <a:extLst>
                  <a:ext uri="{FF2B5EF4-FFF2-40B4-BE49-F238E27FC236}">
                    <a16:creationId xmlns:a16="http://schemas.microsoft.com/office/drawing/2014/main" xmlns="" id="{4868927C-C6B3-0D41-AA0E-E5BED75D0BFB}"/>
                  </a:ext>
                </a:extLst>
              </p:cNvPr>
              <p:cNvSpPr/>
              <p:nvPr/>
            </p:nvSpPr>
            <p:spPr>
              <a:xfrm>
                <a:off x="3440163" y="931633"/>
                <a:ext cx="8382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36830">
                    <a:moveTo>
                      <a:pt x="83819" y="0"/>
                    </a:moveTo>
                    <a:lnTo>
                      <a:pt x="12191" y="0"/>
                    </a:lnTo>
                    <a:lnTo>
                      <a:pt x="9143" y="10668"/>
                    </a:lnTo>
                    <a:lnTo>
                      <a:pt x="80772" y="10668"/>
                    </a:lnTo>
                    <a:lnTo>
                      <a:pt x="83819" y="0"/>
                    </a:lnTo>
                    <a:close/>
                  </a:path>
                  <a:path w="83820" h="36830">
                    <a:moveTo>
                      <a:pt x="74675" y="27432"/>
                    </a:moveTo>
                    <a:lnTo>
                      <a:pt x="3048" y="27432"/>
                    </a:lnTo>
                    <a:lnTo>
                      <a:pt x="0" y="36576"/>
                    </a:lnTo>
                    <a:lnTo>
                      <a:pt x="71627" y="36576"/>
                    </a:lnTo>
                    <a:lnTo>
                      <a:pt x="74675" y="274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55">
                <a:extLst>
                  <a:ext uri="{FF2B5EF4-FFF2-40B4-BE49-F238E27FC236}">
                    <a16:creationId xmlns:a16="http://schemas.microsoft.com/office/drawing/2014/main" xmlns="" id="{D7D7D4F0-9C52-F94B-B565-8FB0C2FAD252}"/>
                  </a:ext>
                </a:extLst>
              </p:cNvPr>
              <p:cNvSpPr/>
              <p:nvPr/>
            </p:nvSpPr>
            <p:spPr>
              <a:xfrm>
                <a:off x="3560559" y="892009"/>
                <a:ext cx="434340" cy="1264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56">
                <a:extLst>
                  <a:ext uri="{FF2B5EF4-FFF2-40B4-BE49-F238E27FC236}">
                    <a16:creationId xmlns:a16="http://schemas.microsoft.com/office/drawing/2014/main" xmlns="" id="{3F1032A1-1CB2-0343-AAC9-ED4E09B8CBBB}"/>
                  </a:ext>
                </a:extLst>
              </p:cNvPr>
              <p:cNvSpPr/>
              <p:nvPr/>
            </p:nvSpPr>
            <p:spPr>
              <a:xfrm>
                <a:off x="4032999" y="920965"/>
                <a:ext cx="103631" cy="7162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57">
                <a:extLst>
                  <a:ext uri="{FF2B5EF4-FFF2-40B4-BE49-F238E27FC236}">
                    <a16:creationId xmlns:a16="http://schemas.microsoft.com/office/drawing/2014/main" xmlns="" id="{2BA40F22-1830-BB46-A734-E4B860CB8615}"/>
                  </a:ext>
                </a:extLst>
              </p:cNvPr>
              <p:cNvSpPr/>
              <p:nvPr/>
            </p:nvSpPr>
            <p:spPr>
              <a:xfrm>
                <a:off x="4170159" y="945349"/>
                <a:ext cx="412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10794">
                    <a:moveTo>
                      <a:pt x="41148" y="0"/>
                    </a:moveTo>
                    <a:lnTo>
                      <a:pt x="4572" y="0"/>
                    </a:lnTo>
                    <a:lnTo>
                      <a:pt x="0" y="10667"/>
                    </a:lnTo>
                    <a:lnTo>
                      <a:pt x="36576" y="10667"/>
                    </a:ln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2" name="object 58">
                <a:extLst>
                  <a:ext uri="{FF2B5EF4-FFF2-40B4-BE49-F238E27FC236}">
                    <a16:creationId xmlns:a16="http://schemas.microsoft.com/office/drawing/2014/main" xmlns="" id="{26B64642-6762-6E4A-AB6D-9C85C228EC3E}"/>
                  </a:ext>
                </a:extLst>
              </p:cNvPr>
              <p:cNvSpPr/>
              <p:nvPr/>
            </p:nvSpPr>
            <p:spPr>
              <a:xfrm>
                <a:off x="4249407" y="892009"/>
                <a:ext cx="125325" cy="126491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0A8E8166-01EB-3743-BBAD-3ECBCB3BC012}"/>
              </a:ext>
            </a:extLst>
          </p:cNvPr>
          <p:cNvSpPr/>
          <p:nvPr/>
        </p:nvSpPr>
        <p:spPr>
          <a:xfrm>
            <a:off x="6540953" y="1711678"/>
            <a:ext cx="831357" cy="524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i="1" dirty="0"/>
              <a:t>f</a:t>
            </a:r>
            <a:endParaRPr lang="en-US" i="1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799A2264-C633-714B-AA0F-A564EF841F1A}"/>
              </a:ext>
            </a:extLst>
          </p:cNvPr>
          <p:cNvGrpSpPr/>
          <p:nvPr/>
        </p:nvGrpSpPr>
        <p:grpSpPr>
          <a:xfrm>
            <a:off x="5528559" y="1789458"/>
            <a:ext cx="1012394" cy="369332"/>
            <a:chOff x="5528559" y="1789458"/>
            <a:chExt cx="1012394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7F1A783-659D-B741-84A8-97229B19F087}"/>
                </a:ext>
              </a:extLst>
            </p:cNvPr>
            <p:cNvSpPr txBox="1"/>
            <p:nvPr/>
          </p:nvSpPr>
          <p:spPr>
            <a:xfrm>
              <a:off x="5528559" y="1789458"/>
              <a:ext cx="26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  <a:endParaRPr lang="en-US" i="1" dirty="0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xmlns="" id="{3F5FA2F4-854D-9D48-87E0-156B15DE47AE}"/>
                </a:ext>
              </a:extLst>
            </p:cNvPr>
            <p:cNvCxnSpPr>
              <a:stCxn id="88" idx="3"/>
              <a:endCxn id="86" idx="1"/>
            </p:cNvCxnSpPr>
            <p:nvPr/>
          </p:nvCxnSpPr>
          <p:spPr>
            <a:xfrm>
              <a:off x="5796136" y="1974124"/>
              <a:ext cx="744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8811616A-F487-6A45-AC71-EFDB32906DC0}"/>
              </a:ext>
            </a:extLst>
          </p:cNvPr>
          <p:cNvGrpSpPr/>
          <p:nvPr/>
        </p:nvGrpSpPr>
        <p:grpSpPr>
          <a:xfrm>
            <a:off x="7372310" y="1809714"/>
            <a:ext cx="1173603" cy="339837"/>
            <a:chOff x="7372310" y="1809714"/>
            <a:chExt cx="1173603" cy="339837"/>
          </a:xfrm>
        </p:grpSpPr>
        <p:sp>
          <p:nvSpPr>
            <p:cNvPr id="93" name="object 11">
              <a:extLst>
                <a:ext uri="{FF2B5EF4-FFF2-40B4-BE49-F238E27FC236}">
                  <a16:creationId xmlns:a16="http://schemas.microsoft.com/office/drawing/2014/main" xmlns="" id="{1D4FB452-DA50-B340-8E57-90820ADCFE72}"/>
                </a:ext>
              </a:extLst>
            </p:cNvPr>
            <p:cNvSpPr txBox="1"/>
            <p:nvPr/>
          </p:nvSpPr>
          <p:spPr>
            <a:xfrm>
              <a:off x="7938161" y="1809714"/>
              <a:ext cx="607752" cy="339837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</a:pPr>
              <a:r>
                <a:rPr sz="3200" baseline="-16835" dirty="0">
                  <a:latin typeface="Tahoma"/>
                  <a:cs typeface="Tahoma"/>
                </a:rPr>
                <a:t>y</a:t>
              </a:r>
              <a:r>
                <a:rPr sz="1200" dirty="0">
                  <a:latin typeface="Tahoma"/>
                  <a:cs typeface="Tahoma"/>
                </a:rPr>
                <a:t>est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xmlns="" id="{6EAC6BE3-8E3A-2348-B482-37C2E2FE4EC7}"/>
                </a:ext>
              </a:extLst>
            </p:cNvPr>
            <p:cNvCxnSpPr>
              <a:stCxn id="86" idx="3"/>
              <a:endCxn id="93" idx="1"/>
            </p:cNvCxnSpPr>
            <p:nvPr/>
          </p:nvCxnSpPr>
          <p:spPr>
            <a:xfrm>
              <a:off x="7372310" y="1974124"/>
              <a:ext cx="565851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C9D2B19A-276F-554D-BC66-3CB84E6DC185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bject 12">
                  <a:extLst>
                    <a:ext uri="{FF2B5EF4-FFF2-40B4-BE49-F238E27FC236}">
                      <a16:creationId xmlns:a16="http://schemas.microsoft.com/office/drawing/2014/main" xmlns="" id="{4F8E4696-3382-D247-8D87-238577A08DCE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65" name="object 12">
                  <a:extLst>
                    <a:ext uri="{FF2B5EF4-FFF2-40B4-BE49-F238E27FC236}">
                      <a16:creationId xmlns:a16="http://schemas.microsoft.com/office/drawing/2014/main" id="{4F8E4696-3382-D247-8D87-238577A08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10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object 13">
              <a:extLst>
                <a:ext uri="{FF2B5EF4-FFF2-40B4-BE49-F238E27FC236}">
                  <a16:creationId xmlns:a16="http://schemas.microsoft.com/office/drawing/2014/main" xmlns="" id="{8FED5DC5-5C9C-044E-BC04-EAC1513DB334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70" name="object 14">
                <a:extLst>
                  <a:ext uri="{FF2B5EF4-FFF2-40B4-BE49-F238E27FC236}">
                    <a16:creationId xmlns:a16="http://schemas.microsoft.com/office/drawing/2014/main" xmlns="" id="{FA27297D-4C39-4F40-8B42-5700918AC00A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15">
                <a:extLst>
                  <a:ext uri="{FF2B5EF4-FFF2-40B4-BE49-F238E27FC236}">
                    <a16:creationId xmlns:a16="http://schemas.microsoft.com/office/drawing/2014/main" xmlns="" id="{5CCBC093-F56C-7947-83EA-C22A5B796A67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9" name="object 16">
              <a:extLst>
                <a:ext uri="{FF2B5EF4-FFF2-40B4-BE49-F238E27FC236}">
                  <a16:creationId xmlns:a16="http://schemas.microsoft.com/office/drawing/2014/main" xmlns="" id="{B3B74AFC-9E3B-464D-8ED7-581A94F86074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71D8A2B6-B161-6A4B-B0F6-EE1D82DAD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29"/>
    </mc:Choice>
    <mc:Fallback xmlns="">
      <p:transition spd="slow" advTm="4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5266" y="3027251"/>
            <a:ext cx="2811229" cy="29216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pc="10" dirty="0">
                <a:latin typeface="Tahoma"/>
                <a:cs typeface="Tahoma"/>
              </a:rPr>
              <a:t>Define the </a:t>
            </a:r>
            <a:r>
              <a:rPr lang="en-US" spc="10" dirty="0">
                <a:solidFill>
                  <a:srgbClr val="FF0000"/>
                </a:solidFill>
                <a:latin typeface="Tahoma"/>
                <a:cs typeface="Tahoma"/>
              </a:rPr>
              <a:t>margin  </a:t>
            </a:r>
            <a:r>
              <a:rPr lang="en-US" spc="10" dirty="0">
                <a:latin typeface="Tahoma"/>
                <a:cs typeface="Tahoma"/>
              </a:rPr>
              <a:t>of a linear  classifier as </a:t>
            </a:r>
            <a:r>
              <a:rPr lang="en-US" spc="5" dirty="0">
                <a:latin typeface="Tahoma"/>
                <a:cs typeface="Tahoma"/>
              </a:rPr>
              <a:t>the  </a:t>
            </a:r>
            <a:r>
              <a:rPr lang="en-US" spc="10" dirty="0">
                <a:latin typeface="Tahoma"/>
                <a:cs typeface="Tahoma"/>
              </a:rPr>
              <a:t>width </a:t>
            </a:r>
            <a:r>
              <a:rPr lang="en-US" spc="5" dirty="0">
                <a:latin typeface="Tahoma"/>
                <a:cs typeface="Tahoma"/>
              </a:rPr>
              <a:t>that the  </a:t>
            </a:r>
            <a:r>
              <a:rPr lang="en-US" spc="15" dirty="0">
                <a:latin typeface="Tahoma"/>
                <a:cs typeface="Tahoma"/>
              </a:rPr>
              <a:t>boundary </a:t>
            </a:r>
            <a:r>
              <a:rPr lang="en-US" spc="10" dirty="0">
                <a:latin typeface="Tahoma"/>
                <a:cs typeface="Tahoma"/>
              </a:rPr>
              <a:t>could</a:t>
            </a:r>
            <a:r>
              <a:rPr lang="en-US" spc="-65" dirty="0">
                <a:latin typeface="Tahoma"/>
                <a:cs typeface="Tahoma"/>
              </a:rPr>
              <a:t> </a:t>
            </a:r>
            <a:r>
              <a:rPr lang="en-US" spc="15" dirty="0">
                <a:latin typeface="Tahoma"/>
                <a:cs typeface="Tahoma"/>
              </a:rPr>
              <a:t>be  </a:t>
            </a:r>
            <a:r>
              <a:rPr lang="en-US" spc="10" dirty="0">
                <a:latin typeface="Tahoma"/>
                <a:cs typeface="Tahoma"/>
              </a:rPr>
              <a:t>increased by  before </a:t>
            </a:r>
            <a:r>
              <a:rPr lang="en-US" spc="5" dirty="0">
                <a:latin typeface="Tahoma"/>
                <a:cs typeface="Tahoma"/>
              </a:rPr>
              <a:t>hitting </a:t>
            </a:r>
            <a:r>
              <a:rPr lang="en-US" spc="10" dirty="0">
                <a:latin typeface="Tahoma"/>
                <a:cs typeface="Tahoma"/>
              </a:rPr>
              <a:t>a  </a:t>
            </a:r>
            <a:r>
              <a:rPr lang="en-US" spc="10" dirty="0" err="1">
                <a:latin typeface="Tahoma"/>
                <a:cs typeface="Tahoma"/>
              </a:rPr>
              <a:t>datapoint</a:t>
            </a:r>
            <a:r>
              <a:rPr lang="en-US" spc="10" dirty="0">
                <a:latin typeface="Tahoma"/>
                <a:cs typeface="Tahoma"/>
              </a:rPr>
              <a:t>.</a:t>
            </a:r>
            <a:r>
              <a:rPr lang="en-US" spc="15" dirty="0">
                <a:latin typeface="Tahoma"/>
                <a:cs typeface="Tahoma"/>
              </a:rPr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29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24" name="object 17"/>
          <p:cNvGrpSpPr/>
          <p:nvPr/>
        </p:nvGrpSpPr>
        <p:grpSpPr>
          <a:xfrm>
            <a:off x="1899497" y="2664471"/>
            <a:ext cx="3896639" cy="3145670"/>
            <a:chOff x="1234935" y="1112989"/>
            <a:chExt cx="1880870" cy="1801495"/>
          </a:xfrm>
        </p:grpSpPr>
        <p:sp>
          <p:nvSpPr>
            <p:cNvPr id="25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17674" y="2414888"/>
            <a:ext cx="2130125" cy="193523"/>
            <a:chOff x="6114283" y="2389943"/>
            <a:chExt cx="1480311" cy="127000"/>
          </a:xfrm>
        </p:grpSpPr>
        <p:grpSp>
          <p:nvGrpSpPr>
            <p:cNvPr id="57" name="object 50"/>
            <p:cNvGrpSpPr/>
            <p:nvPr/>
          </p:nvGrpSpPr>
          <p:grpSpPr>
            <a:xfrm>
              <a:off x="6114283" y="2389943"/>
              <a:ext cx="497205" cy="127000"/>
              <a:chOff x="2894571" y="892009"/>
              <a:chExt cx="497205" cy="127000"/>
            </a:xfrm>
          </p:grpSpPr>
          <p:sp>
            <p:nvSpPr>
              <p:cNvPr id="58" name="object 51"/>
              <p:cNvSpPr/>
              <p:nvPr/>
            </p:nvSpPr>
            <p:spPr>
              <a:xfrm>
                <a:off x="2894571" y="892009"/>
                <a:ext cx="207264" cy="12649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2"/>
              <p:cNvSpPr/>
              <p:nvPr/>
            </p:nvSpPr>
            <p:spPr>
              <a:xfrm>
                <a:off x="3124695" y="892009"/>
                <a:ext cx="266700" cy="12649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0" name="object 53"/>
            <p:cNvGrpSpPr/>
            <p:nvPr/>
          </p:nvGrpSpPr>
          <p:grpSpPr>
            <a:xfrm>
              <a:off x="6659875" y="2389943"/>
              <a:ext cx="934719" cy="127000"/>
              <a:chOff x="3440163" y="892009"/>
              <a:chExt cx="934719" cy="127000"/>
            </a:xfrm>
          </p:grpSpPr>
          <p:sp>
            <p:nvSpPr>
              <p:cNvPr id="61" name="object 54"/>
              <p:cNvSpPr/>
              <p:nvPr/>
            </p:nvSpPr>
            <p:spPr>
              <a:xfrm>
                <a:off x="3440163" y="931633"/>
                <a:ext cx="8382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36830">
                    <a:moveTo>
                      <a:pt x="83819" y="0"/>
                    </a:moveTo>
                    <a:lnTo>
                      <a:pt x="12191" y="0"/>
                    </a:lnTo>
                    <a:lnTo>
                      <a:pt x="9143" y="10668"/>
                    </a:lnTo>
                    <a:lnTo>
                      <a:pt x="80772" y="10668"/>
                    </a:lnTo>
                    <a:lnTo>
                      <a:pt x="83819" y="0"/>
                    </a:lnTo>
                    <a:close/>
                  </a:path>
                  <a:path w="83820" h="36830">
                    <a:moveTo>
                      <a:pt x="74675" y="27432"/>
                    </a:moveTo>
                    <a:lnTo>
                      <a:pt x="3048" y="27432"/>
                    </a:lnTo>
                    <a:lnTo>
                      <a:pt x="0" y="36576"/>
                    </a:lnTo>
                    <a:lnTo>
                      <a:pt x="71627" y="36576"/>
                    </a:lnTo>
                    <a:lnTo>
                      <a:pt x="74675" y="274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5"/>
              <p:cNvSpPr/>
              <p:nvPr/>
            </p:nvSpPr>
            <p:spPr>
              <a:xfrm>
                <a:off x="3560559" y="892009"/>
                <a:ext cx="434340" cy="1264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6"/>
              <p:cNvSpPr/>
              <p:nvPr/>
            </p:nvSpPr>
            <p:spPr>
              <a:xfrm>
                <a:off x="4032999" y="920965"/>
                <a:ext cx="103631" cy="7162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7"/>
              <p:cNvSpPr/>
              <p:nvPr/>
            </p:nvSpPr>
            <p:spPr>
              <a:xfrm>
                <a:off x="4170159" y="945349"/>
                <a:ext cx="412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10794">
                    <a:moveTo>
                      <a:pt x="41148" y="0"/>
                    </a:moveTo>
                    <a:lnTo>
                      <a:pt x="4572" y="0"/>
                    </a:lnTo>
                    <a:lnTo>
                      <a:pt x="0" y="10667"/>
                    </a:lnTo>
                    <a:lnTo>
                      <a:pt x="36576" y="10667"/>
                    </a:ln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8"/>
              <p:cNvSpPr/>
              <p:nvPr/>
            </p:nvSpPr>
            <p:spPr>
              <a:xfrm>
                <a:off x="4249407" y="892009"/>
                <a:ext cx="125325" cy="126491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6540953" y="1711678"/>
            <a:ext cx="831357" cy="524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i="1" dirty="0"/>
              <a:t>f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5528559" y="924096"/>
            <a:ext cx="1563721" cy="1234694"/>
            <a:chOff x="5528559" y="924096"/>
            <a:chExt cx="1563721" cy="1234694"/>
          </a:xfrm>
        </p:grpSpPr>
        <p:sp>
          <p:nvSpPr>
            <p:cNvPr id="70" name="TextBox 69"/>
            <p:cNvSpPr txBox="1"/>
            <p:nvPr/>
          </p:nvSpPr>
          <p:spPr>
            <a:xfrm>
              <a:off x="5528559" y="1789458"/>
              <a:ext cx="26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  <a:endParaRPr lang="en-US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80943" y="924096"/>
              <a:ext cx="311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B050"/>
                  </a:solidFill>
                </a:rPr>
                <a:t>α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73" name="Straight Arrow Connector 72"/>
            <p:cNvCxnSpPr>
              <a:endCxn id="69" idx="0"/>
            </p:cNvCxnSpPr>
            <p:nvPr/>
          </p:nvCxnSpPr>
          <p:spPr>
            <a:xfrm>
              <a:off x="6956631" y="1222176"/>
              <a:ext cx="1" cy="489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0" idx="3"/>
              <a:endCxn id="69" idx="1"/>
            </p:cNvCxnSpPr>
            <p:nvPr/>
          </p:nvCxnSpPr>
          <p:spPr>
            <a:xfrm>
              <a:off x="5796136" y="1974124"/>
              <a:ext cx="744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7372310" y="1809714"/>
            <a:ext cx="1173603" cy="339837"/>
            <a:chOff x="7372310" y="1809714"/>
            <a:chExt cx="1173603" cy="339837"/>
          </a:xfrm>
        </p:grpSpPr>
        <p:sp>
          <p:nvSpPr>
            <p:cNvPr id="18" name="object 11"/>
            <p:cNvSpPr txBox="1"/>
            <p:nvPr/>
          </p:nvSpPr>
          <p:spPr>
            <a:xfrm>
              <a:off x="7938161" y="1809714"/>
              <a:ext cx="607752" cy="339837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</a:pPr>
              <a:r>
                <a:rPr sz="3200" baseline="-16835" dirty="0">
                  <a:latin typeface="Tahoma"/>
                  <a:cs typeface="Tahoma"/>
                </a:rPr>
                <a:t>y</a:t>
              </a:r>
              <a:r>
                <a:rPr sz="1200" dirty="0">
                  <a:latin typeface="Tahoma"/>
                  <a:cs typeface="Tahoma"/>
                </a:rPr>
                <a:t>est</a:t>
              </a:r>
            </a:p>
          </p:txBody>
        </p:sp>
        <p:cxnSp>
          <p:nvCxnSpPr>
            <p:cNvPr id="83" name="Straight Arrow Connector 82"/>
            <p:cNvCxnSpPr>
              <a:stCxn id="69" idx="3"/>
              <a:endCxn id="18" idx="1"/>
            </p:cNvCxnSpPr>
            <p:nvPr/>
          </p:nvCxnSpPr>
          <p:spPr>
            <a:xfrm>
              <a:off x="7372310" y="1974124"/>
              <a:ext cx="565851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V="1">
            <a:off x="2582617" y="1897309"/>
            <a:ext cx="2061206" cy="4499701"/>
          </a:xfrm>
          <a:prstGeom prst="line">
            <a:avLst/>
          </a:prstGeom>
          <a:effectLst>
            <a:glow rad="101600">
              <a:srgbClr val="FFFF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85766" y="1106729"/>
            <a:ext cx="3300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Classifier Margin?</a:t>
            </a:r>
            <a:endParaRPr lang="en-US" sz="2800" b="1" dirty="0">
              <a:solidFill>
                <a:srgbClr val="1A1A1A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FB50A4E5-9F2C-0345-A6BB-9BBB89162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5"/>
    </mc:Choice>
    <mc:Fallback xmlns="">
      <p:transition spd="slow" advTm="7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052736"/>
            <a:ext cx="8229600" cy="432048"/>
          </a:xfrm>
        </p:spPr>
        <p:txBody>
          <a:bodyPr/>
          <a:lstStyle/>
          <a:p>
            <a:r>
              <a:rPr lang="en-US" dirty="0"/>
              <a:t>State-of-the-Art Classifiers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7675" y="1484784"/>
            <a:ext cx="8229600" cy="4176464"/>
          </a:xfrm>
        </p:spPr>
        <p:txBody>
          <a:bodyPr/>
          <a:lstStyle/>
          <a:p>
            <a:r>
              <a:rPr lang="en-US" dirty="0"/>
              <a:t>A classifier benchmarking experiment</a:t>
            </a:r>
          </a:p>
          <a:p>
            <a:pPr lvl="1"/>
            <a:r>
              <a:rPr lang="en-US" dirty="0"/>
              <a:t>103 datasets, 7 state-of-the-art classifiers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48880"/>
            <a:ext cx="8659197" cy="38584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DEEA55D-8A2B-7248-A6D3-725BDEEF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B7E757-CD22-DA49-84ED-C7A4E97F6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3</a:t>
            </a:fld>
            <a:endParaRPr lang="en-AU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11"/>
    </mc:Choice>
    <mc:Fallback xmlns="">
      <p:transition spd="slow" advTm="6551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30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24" name="object 17"/>
          <p:cNvGrpSpPr/>
          <p:nvPr/>
        </p:nvGrpSpPr>
        <p:grpSpPr>
          <a:xfrm>
            <a:off x="1899497" y="2664471"/>
            <a:ext cx="3896639" cy="3145670"/>
            <a:chOff x="1234935" y="1112989"/>
            <a:chExt cx="1880870" cy="1801495"/>
          </a:xfrm>
        </p:grpSpPr>
        <p:sp>
          <p:nvSpPr>
            <p:cNvPr id="25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17674" y="2414888"/>
            <a:ext cx="2130125" cy="193523"/>
            <a:chOff x="6114283" y="2389943"/>
            <a:chExt cx="1480311" cy="127000"/>
          </a:xfrm>
        </p:grpSpPr>
        <p:grpSp>
          <p:nvGrpSpPr>
            <p:cNvPr id="57" name="object 50"/>
            <p:cNvGrpSpPr/>
            <p:nvPr/>
          </p:nvGrpSpPr>
          <p:grpSpPr>
            <a:xfrm>
              <a:off x="6114283" y="2389943"/>
              <a:ext cx="497205" cy="127000"/>
              <a:chOff x="2894571" y="892009"/>
              <a:chExt cx="497205" cy="127000"/>
            </a:xfrm>
          </p:grpSpPr>
          <p:sp>
            <p:nvSpPr>
              <p:cNvPr id="58" name="object 51"/>
              <p:cNvSpPr/>
              <p:nvPr/>
            </p:nvSpPr>
            <p:spPr>
              <a:xfrm>
                <a:off x="2894571" y="892009"/>
                <a:ext cx="207264" cy="12649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2"/>
              <p:cNvSpPr/>
              <p:nvPr/>
            </p:nvSpPr>
            <p:spPr>
              <a:xfrm>
                <a:off x="3124695" y="892009"/>
                <a:ext cx="266700" cy="1264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0" name="object 53"/>
            <p:cNvGrpSpPr/>
            <p:nvPr/>
          </p:nvGrpSpPr>
          <p:grpSpPr>
            <a:xfrm>
              <a:off x="6659875" y="2389943"/>
              <a:ext cx="934719" cy="127000"/>
              <a:chOff x="3440163" y="892009"/>
              <a:chExt cx="934719" cy="127000"/>
            </a:xfrm>
          </p:grpSpPr>
          <p:sp>
            <p:nvSpPr>
              <p:cNvPr id="61" name="object 54"/>
              <p:cNvSpPr/>
              <p:nvPr/>
            </p:nvSpPr>
            <p:spPr>
              <a:xfrm>
                <a:off x="3440163" y="931633"/>
                <a:ext cx="8382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36830">
                    <a:moveTo>
                      <a:pt x="83819" y="0"/>
                    </a:moveTo>
                    <a:lnTo>
                      <a:pt x="12191" y="0"/>
                    </a:lnTo>
                    <a:lnTo>
                      <a:pt x="9143" y="10668"/>
                    </a:lnTo>
                    <a:lnTo>
                      <a:pt x="80772" y="10668"/>
                    </a:lnTo>
                    <a:lnTo>
                      <a:pt x="83819" y="0"/>
                    </a:lnTo>
                    <a:close/>
                  </a:path>
                  <a:path w="83820" h="36830">
                    <a:moveTo>
                      <a:pt x="74675" y="27432"/>
                    </a:moveTo>
                    <a:lnTo>
                      <a:pt x="3048" y="27432"/>
                    </a:lnTo>
                    <a:lnTo>
                      <a:pt x="0" y="36576"/>
                    </a:lnTo>
                    <a:lnTo>
                      <a:pt x="71627" y="36576"/>
                    </a:lnTo>
                    <a:lnTo>
                      <a:pt x="74675" y="274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5"/>
              <p:cNvSpPr/>
              <p:nvPr/>
            </p:nvSpPr>
            <p:spPr>
              <a:xfrm>
                <a:off x="3560559" y="892009"/>
                <a:ext cx="434340" cy="126491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6"/>
              <p:cNvSpPr/>
              <p:nvPr/>
            </p:nvSpPr>
            <p:spPr>
              <a:xfrm>
                <a:off x="4032999" y="920965"/>
                <a:ext cx="103631" cy="7162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7"/>
              <p:cNvSpPr/>
              <p:nvPr/>
            </p:nvSpPr>
            <p:spPr>
              <a:xfrm>
                <a:off x="4170159" y="945349"/>
                <a:ext cx="412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10794">
                    <a:moveTo>
                      <a:pt x="41148" y="0"/>
                    </a:moveTo>
                    <a:lnTo>
                      <a:pt x="4572" y="0"/>
                    </a:lnTo>
                    <a:lnTo>
                      <a:pt x="0" y="10667"/>
                    </a:lnTo>
                    <a:lnTo>
                      <a:pt x="36576" y="10667"/>
                    </a:ln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8"/>
              <p:cNvSpPr/>
              <p:nvPr/>
            </p:nvSpPr>
            <p:spPr>
              <a:xfrm>
                <a:off x="4249407" y="892009"/>
                <a:ext cx="125325" cy="126491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6540953" y="1711678"/>
            <a:ext cx="831357" cy="524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i="1" dirty="0"/>
              <a:t>f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5528559" y="924096"/>
            <a:ext cx="1563721" cy="1234694"/>
            <a:chOff x="5528559" y="924096"/>
            <a:chExt cx="1563721" cy="1234694"/>
          </a:xfrm>
        </p:grpSpPr>
        <p:sp>
          <p:nvSpPr>
            <p:cNvPr id="70" name="TextBox 69"/>
            <p:cNvSpPr txBox="1"/>
            <p:nvPr/>
          </p:nvSpPr>
          <p:spPr>
            <a:xfrm>
              <a:off x="5528559" y="1789458"/>
              <a:ext cx="26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  <a:endParaRPr lang="en-US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80943" y="924096"/>
              <a:ext cx="311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B050"/>
                  </a:solidFill>
                </a:rPr>
                <a:t>α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73" name="Straight Arrow Connector 72"/>
            <p:cNvCxnSpPr>
              <a:endCxn id="69" idx="0"/>
            </p:cNvCxnSpPr>
            <p:nvPr/>
          </p:nvCxnSpPr>
          <p:spPr>
            <a:xfrm>
              <a:off x="6956631" y="1222176"/>
              <a:ext cx="1" cy="489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0" idx="3"/>
              <a:endCxn id="69" idx="1"/>
            </p:cNvCxnSpPr>
            <p:nvPr/>
          </p:nvCxnSpPr>
          <p:spPr>
            <a:xfrm>
              <a:off x="5796136" y="1974124"/>
              <a:ext cx="744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7372310" y="1809714"/>
            <a:ext cx="1173603" cy="339837"/>
            <a:chOff x="7372310" y="1809714"/>
            <a:chExt cx="1173603" cy="339837"/>
          </a:xfrm>
        </p:grpSpPr>
        <p:sp>
          <p:nvSpPr>
            <p:cNvPr id="18" name="object 11"/>
            <p:cNvSpPr txBox="1"/>
            <p:nvPr/>
          </p:nvSpPr>
          <p:spPr>
            <a:xfrm>
              <a:off x="7938161" y="1809714"/>
              <a:ext cx="607752" cy="339837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</a:pPr>
              <a:r>
                <a:rPr sz="3200" baseline="-16835" dirty="0">
                  <a:latin typeface="Tahoma"/>
                  <a:cs typeface="Tahoma"/>
                </a:rPr>
                <a:t>y</a:t>
              </a:r>
              <a:r>
                <a:rPr sz="1200" dirty="0">
                  <a:latin typeface="Tahoma"/>
                  <a:cs typeface="Tahoma"/>
                </a:rPr>
                <a:t>est</a:t>
              </a:r>
            </a:p>
          </p:txBody>
        </p:sp>
        <p:cxnSp>
          <p:nvCxnSpPr>
            <p:cNvPr id="83" name="Straight Arrow Connector 82"/>
            <p:cNvCxnSpPr>
              <a:stCxn id="69" idx="3"/>
              <a:endCxn id="18" idx="1"/>
            </p:cNvCxnSpPr>
            <p:nvPr/>
          </p:nvCxnSpPr>
          <p:spPr>
            <a:xfrm>
              <a:off x="7372310" y="1974124"/>
              <a:ext cx="565851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V="1">
            <a:off x="2303632" y="1974125"/>
            <a:ext cx="2659502" cy="4263187"/>
          </a:xfrm>
          <a:prstGeom prst="line">
            <a:avLst/>
          </a:prstGeom>
          <a:ln>
            <a:solidFill>
              <a:srgbClr val="1A1A1A"/>
            </a:solidFill>
          </a:ln>
          <a:effectLst>
            <a:glow rad="228600">
              <a:schemeClr val="accent6">
                <a:satMod val="175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6012493" y="2743392"/>
            <a:ext cx="2870844" cy="3096923"/>
          </a:xfrm>
        </p:spPr>
        <p:txBody>
          <a:bodyPr>
            <a:normAutofit fontScale="92500" lnSpcReduction="10000"/>
          </a:bodyPr>
          <a:lstStyle/>
          <a:p>
            <a:pPr marL="0" marR="5080" indent="0">
              <a:lnSpc>
                <a:spcPct val="102699"/>
              </a:lnSpc>
              <a:spcBef>
                <a:spcPts val="85"/>
              </a:spcBef>
              <a:buNone/>
            </a:pPr>
            <a:r>
              <a:rPr lang="en-US" spc="10" dirty="0">
                <a:latin typeface="Tahoma"/>
                <a:cs typeface="Tahoma"/>
              </a:rPr>
              <a:t>The </a:t>
            </a:r>
            <a:r>
              <a:rPr lang="en-US" spc="15" dirty="0">
                <a:solidFill>
                  <a:srgbClr val="FF0000"/>
                </a:solidFill>
                <a:latin typeface="Tahoma"/>
                <a:cs typeface="Tahoma"/>
              </a:rPr>
              <a:t>maximum  </a:t>
            </a:r>
            <a:r>
              <a:rPr lang="en-US" spc="10" dirty="0">
                <a:solidFill>
                  <a:srgbClr val="FF0000"/>
                </a:solidFill>
                <a:latin typeface="Tahoma"/>
                <a:cs typeface="Tahoma"/>
              </a:rPr>
              <a:t>margin linear  classifier </a:t>
            </a:r>
            <a:r>
              <a:rPr lang="en-US" spc="10" dirty="0">
                <a:latin typeface="Tahoma"/>
                <a:cs typeface="Tahoma"/>
              </a:rPr>
              <a:t>is </a:t>
            </a:r>
            <a:r>
              <a:rPr lang="en-US" spc="5" dirty="0">
                <a:latin typeface="Tahoma"/>
                <a:cs typeface="Tahoma"/>
              </a:rPr>
              <a:t>the  </a:t>
            </a:r>
            <a:r>
              <a:rPr lang="en-US" spc="10" dirty="0">
                <a:latin typeface="Tahoma"/>
                <a:cs typeface="Tahoma"/>
              </a:rPr>
              <a:t>linear classifier  with </a:t>
            </a:r>
            <a:r>
              <a:rPr lang="en-US" spc="5" dirty="0">
                <a:latin typeface="Tahoma"/>
                <a:cs typeface="Tahoma"/>
              </a:rPr>
              <a:t>the, </a:t>
            </a:r>
            <a:r>
              <a:rPr lang="en-US" spc="15" dirty="0">
                <a:latin typeface="Tahoma"/>
                <a:cs typeface="Tahoma"/>
              </a:rPr>
              <a:t>um,  maximum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10" dirty="0">
                <a:latin typeface="Tahoma"/>
                <a:cs typeface="Tahoma"/>
              </a:rPr>
              <a:t>margin.</a:t>
            </a:r>
            <a:endParaRPr lang="en-US" dirty="0">
              <a:latin typeface="Tahoma"/>
              <a:cs typeface="Tahoma"/>
            </a:endParaRPr>
          </a:p>
          <a:p>
            <a:pPr marL="0" marR="171450" indent="0">
              <a:lnSpc>
                <a:spcPct val="102800"/>
              </a:lnSpc>
              <a:spcBef>
                <a:spcPts val="725"/>
              </a:spcBef>
              <a:buNone/>
            </a:pPr>
            <a:r>
              <a:rPr lang="en-US" spc="10" dirty="0">
                <a:latin typeface="Tahoma"/>
                <a:cs typeface="Tahoma"/>
              </a:rPr>
              <a:t>This is the  simplest kind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10" dirty="0">
                <a:latin typeface="Tahoma"/>
                <a:cs typeface="Tahoma"/>
              </a:rPr>
              <a:t>of  SVM (Called </a:t>
            </a:r>
            <a:r>
              <a:rPr lang="en-US" spc="15" dirty="0">
                <a:latin typeface="Tahoma"/>
                <a:cs typeface="Tahoma"/>
              </a:rPr>
              <a:t>an  LSVM)</a:t>
            </a:r>
            <a:endParaRPr lang="en-US" dirty="0">
              <a:latin typeface="Tahoma"/>
              <a:cs typeface="Tahom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8" name="Rounded Rectangular Callout 77"/>
          <p:cNvSpPr/>
          <p:nvPr/>
        </p:nvSpPr>
        <p:spPr>
          <a:xfrm>
            <a:off x="5036911" y="5875772"/>
            <a:ext cx="1455710" cy="611619"/>
          </a:xfrm>
          <a:prstGeom prst="wedgeRoundRectCallout">
            <a:avLst>
              <a:gd name="adj1" fmla="val 57389"/>
              <a:gd name="adj2" fmla="val -85467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Linear SVM</a:t>
            </a:r>
            <a:endParaRPr lang="en-US" dirty="0">
              <a:solidFill>
                <a:srgbClr val="1A1A1A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8572" y="3742179"/>
            <a:ext cx="1337277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85"/>
              </a:spcBef>
            </a:pPr>
            <a:r>
              <a:rPr lang="en-US" spc="10" dirty="0">
                <a:solidFill>
                  <a:srgbClr val="00CC00"/>
                </a:solidFill>
                <a:latin typeface="Tahoma"/>
                <a:cs typeface="Tahoma"/>
              </a:rPr>
              <a:t>Support</a:t>
            </a:r>
            <a:r>
              <a:rPr lang="en-US" spc="-50" dirty="0">
                <a:solidFill>
                  <a:srgbClr val="00CC00"/>
                </a:solidFill>
                <a:latin typeface="Tahoma"/>
                <a:cs typeface="Tahoma"/>
              </a:rPr>
              <a:t> </a:t>
            </a:r>
            <a:r>
              <a:rPr lang="en-US" spc="10" dirty="0">
                <a:solidFill>
                  <a:srgbClr val="00CC00"/>
                </a:solidFill>
                <a:latin typeface="Tahoma"/>
                <a:cs typeface="Tahoma"/>
              </a:rPr>
              <a:t>Vectors  </a:t>
            </a:r>
            <a:r>
              <a:rPr lang="en-US" spc="10" dirty="0">
                <a:latin typeface="Tahoma"/>
                <a:cs typeface="Tahoma"/>
              </a:rPr>
              <a:t>are those  </a:t>
            </a:r>
            <a:r>
              <a:rPr lang="en-US" spc="10" dirty="0" err="1">
                <a:latin typeface="Tahoma"/>
                <a:cs typeface="Tahoma"/>
              </a:rPr>
              <a:t>datapoints</a:t>
            </a:r>
            <a:r>
              <a:rPr lang="en-US" spc="10" dirty="0">
                <a:latin typeface="Tahoma"/>
                <a:cs typeface="Tahoma"/>
              </a:rPr>
              <a:t> that  the margin  pushes up  against.</a:t>
            </a:r>
            <a:endParaRPr lang="en-US" dirty="0">
              <a:latin typeface="Tahoma"/>
              <a:cs typeface="Tahoma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1619672" y="4029627"/>
            <a:ext cx="179533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>
            <a:off x="1619672" y="4077072"/>
            <a:ext cx="1858477" cy="58078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Curved Connector 102"/>
          <p:cNvCxnSpPr/>
          <p:nvPr/>
        </p:nvCxnSpPr>
        <p:spPr>
          <a:xfrm>
            <a:off x="1619672" y="3910098"/>
            <a:ext cx="2386799" cy="3437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85766" y="1106729"/>
            <a:ext cx="3117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Maximum</a:t>
            </a:r>
            <a:r>
              <a:rPr lang="en-US" sz="2800" b="1" spc="-15" dirty="0"/>
              <a:t> </a:t>
            </a:r>
            <a:r>
              <a:rPr lang="en-US" sz="2800" b="1" dirty="0"/>
              <a:t>Margin</a:t>
            </a:r>
            <a:endParaRPr lang="en-US" sz="2800" b="1" dirty="0">
              <a:solidFill>
                <a:srgbClr val="1A1A1A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xmlns="" id="{0AA681EC-BDA9-DA48-8B1A-6E1BE0BB89F0}"/>
              </a:ext>
            </a:extLst>
          </p:cNvPr>
          <p:cNvSpPr/>
          <p:nvPr/>
        </p:nvSpPr>
        <p:spPr>
          <a:xfrm>
            <a:off x="4180009" y="3698426"/>
            <a:ext cx="4871426" cy="2652869"/>
          </a:xfrm>
          <a:prstGeom prst="wedgeRoundRectCallout">
            <a:avLst>
              <a:gd name="adj1" fmla="val 18326"/>
              <a:gd name="adj2" fmla="val -49850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47015" indent="-234950">
              <a:lnSpc>
                <a:spcPct val="100000"/>
              </a:lnSpc>
              <a:spcBef>
                <a:spcPts val="740"/>
              </a:spcBef>
              <a:buAutoNum type="arabicPeriod"/>
              <a:tabLst>
                <a:tab pos="247650" algn="l"/>
              </a:tabLst>
            </a:pP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Intuitively this </a:t>
            </a:r>
            <a:r>
              <a:rPr lang="en-US" spc="5" dirty="0">
                <a:solidFill>
                  <a:schemeClr val="tx1"/>
                </a:solidFill>
                <a:latin typeface="Tahoma"/>
                <a:cs typeface="Tahoma"/>
              </a:rPr>
              <a:t>feels safest.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247015" marR="5080" indent="-234950">
              <a:lnSpc>
                <a:spcPct val="102800"/>
              </a:lnSpc>
              <a:spcBef>
                <a:spcPts val="615"/>
              </a:spcBef>
              <a:buAutoNum type="arabicPeriod"/>
              <a:tabLst>
                <a:tab pos="247650" algn="l"/>
              </a:tabLst>
            </a:pPr>
            <a:r>
              <a:rPr lang="en-US" dirty="0">
                <a:solidFill>
                  <a:schemeClr val="tx1"/>
                </a:solidFill>
                <a:latin typeface="Tahoma"/>
                <a:cs typeface="Tahoma"/>
              </a:rPr>
              <a:t>If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we’ve made a </a:t>
            </a:r>
            <a:r>
              <a:rPr lang="en-US" spc="5" dirty="0">
                <a:solidFill>
                  <a:schemeClr val="tx1"/>
                </a:solidFill>
                <a:latin typeface="Tahoma"/>
                <a:cs typeface="Tahoma"/>
              </a:rPr>
              <a:t>small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error </a:t>
            </a:r>
            <a:r>
              <a:rPr lang="en-US" spc="5" dirty="0">
                <a:solidFill>
                  <a:schemeClr val="tx1"/>
                </a:solidFill>
                <a:latin typeface="Tahoma"/>
                <a:cs typeface="Tahoma"/>
              </a:rPr>
              <a:t>in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the  location of the boundary (it’s been  jolted </a:t>
            </a:r>
            <a:r>
              <a:rPr lang="en-US" spc="5" dirty="0">
                <a:solidFill>
                  <a:schemeClr val="tx1"/>
                </a:solidFill>
                <a:latin typeface="Tahoma"/>
                <a:cs typeface="Tahoma"/>
              </a:rPr>
              <a:t>in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its perpendicular direction)  this gives </a:t>
            </a:r>
            <a:r>
              <a:rPr lang="en-US" spc="5" dirty="0">
                <a:solidFill>
                  <a:schemeClr val="tx1"/>
                </a:solidFill>
                <a:latin typeface="Tahoma"/>
                <a:cs typeface="Tahoma"/>
              </a:rPr>
              <a:t>us least </a:t>
            </a:r>
            <a:r>
              <a:rPr lang="en-US" spc="15" dirty="0">
                <a:solidFill>
                  <a:schemeClr val="tx1"/>
                </a:solidFill>
                <a:latin typeface="Tahoma"/>
                <a:cs typeface="Tahoma"/>
              </a:rPr>
              <a:t>chance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of causing a  misclassification.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  <a:p>
            <a:pPr marL="247015" indent="-234950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247650" algn="l"/>
              </a:tabLst>
            </a:pP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Empirically it </a:t>
            </a:r>
            <a:r>
              <a:rPr lang="en-US" spc="15" dirty="0">
                <a:solidFill>
                  <a:schemeClr val="tx1"/>
                </a:solidFill>
                <a:latin typeface="Tahoma"/>
                <a:cs typeface="Tahoma"/>
              </a:rPr>
              <a:t>works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very very</a:t>
            </a:r>
            <a:r>
              <a:rPr lang="en-US" spc="-5" dirty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spc="10" dirty="0">
                <a:solidFill>
                  <a:schemeClr val="tx1"/>
                </a:solidFill>
                <a:latin typeface="Tahoma"/>
                <a:cs typeface="Tahoma"/>
              </a:rPr>
              <a:t>well.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xmlns="" id="{F7F976A3-142B-B049-8D48-4C070C09BD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6" grpId="0" build="p"/>
      <p:bldP spid="78" grpId="0" animBg="1"/>
      <p:bldP spid="78" grpId="1" animBg="1"/>
      <p:bldP spid="80" grpId="0"/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Vector Machine (SVM)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844824"/>
            <a:ext cx="8229600" cy="4176464"/>
          </a:xfrm>
        </p:spPr>
        <p:txBody>
          <a:bodyPr/>
          <a:lstStyle/>
          <a:p>
            <a:r>
              <a:rPr lang="en-US" dirty="0"/>
              <a:t>SVM is a non-probabilistic binary linear classifier</a:t>
            </a:r>
          </a:p>
          <a:p>
            <a:r>
              <a:rPr lang="en-US" dirty="0"/>
              <a:t>Proposed by Vladimir </a:t>
            </a:r>
            <a:r>
              <a:rPr lang="en-US" dirty="0" err="1"/>
              <a:t>Vapnik</a:t>
            </a:r>
            <a:r>
              <a:rPr lang="en-US" dirty="0"/>
              <a:t> in 1995</a:t>
            </a:r>
          </a:p>
          <a:p>
            <a:r>
              <a:rPr lang="en-US" dirty="0"/>
              <a:t>Made popular by Bernhard </a:t>
            </a:r>
            <a:r>
              <a:rPr lang="en-US" dirty="0" err="1"/>
              <a:t>Schölkopf</a:t>
            </a:r>
            <a:endParaRPr lang="en-US" dirty="0"/>
          </a:p>
          <a:p>
            <a:r>
              <a:rPr lang="en-US" dirty="0"/>
              <a:t>Solve a simple optimization 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081486-43EE-224A-80E4-BE533866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C2458E1-C89B-9944-A5E1-FF700A759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4</a:t>
            </a:fld>
            <a:endParaRPr lang="en-AU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08"/>
    </mc:Choice>
    <mc:Fallback xmlns="">
      <p:transition spd="slow" advTm="7880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026"/>
          <p:cNvPicPr>
            <a:picLocks noChangeAspect="1" noChangeArrowheads="1"/>
          </p:cNvPicPr>
          <p:nvPr/>
        </p:nvPicPr>
        <p:blipFill>
          <a:blip r:embed="rId3">
            <a:lum bright="70000"/>
            <a:grayscl/>
          </a:blip>
          <a:srcRect/>
          <a:stretch>
            <a:fillRect/>
          </a:stretch>
        </p:blipFill>
        <p:spPr bwMode="auto">
          <a:xfrm>
            <a:off x="639763" y="2500313"/>
            <a:ext cx="5618162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7" name="Rectangle 102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3324225" y="5270500"/>
            <a:ext cx="2490788" cy="215900"/>
            <a:chOff x="219" y="779"/>
            <a:chExt cx="1569" cy="136"/>
          </a:xfrm>
        </p:grpSpPr>
        <p:sp>
          <p:nvSpPr>
            <p:cNvPr id="164870" name="Rectangle 1029"/>
            <p:cNvSpPr>
              <a:spLocks noChangeArrowheads="1"/>
            </p:cNvSpPr>
            <p:nvPr/>
          </p:nvSpPr>
          <p:spPr bwMode="auto">
            <a:xfrm>
              <a:off x="219" y="779"/>
              <a:ext cx="1569" cy="1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/>
              <a:endParaRPr lang="de-DE" sz="700" b="1">
                <a:solidFill>
                  <a:srgbClr val="0019A8"/>
                </a:solidFill>
              </a:endParaRPr>
            </a:p>
          </p:txBody>
        </p:sp>
        <p:sp>
          <p:nvSpPr>
            <p:cNvPr id="164871" name="Rectangle 1030"/>
            <p:cNvSpPr>
              <a:spLocks noChangeArrowheads="1"/>
            </p:cNvSpPr>
            <p:nvPr/>
          </p:nvSpPr>
          <p:spPr bwMode="auto">
            <a:xfrm>
              <a:off x="1564" y="780"/>
              <a:ext cx="144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 eaLnBrk="1" hangingPunct="1"/>
              <a:endParaRPr lang="de-DE" sz="800" b="1">
                <a:solidFill>
                  <a:srgbClr val="0019A8"/>
                </a:solidFill>
              </a:endParaRPr>
            </a:p>
          </p:txBody>
        </p:sp>
      </p:grpSp>
      <p:sp>
        <p:nvSpPr>
          <p:cNvPr id="164869" name="Rectangle 1031"/>
          <p:cNvSpPr>
            <a:spLocks noChangeArrowheads="1"/>
          </p:cNvSpPr>
          <p:nvPr/>
        </p:nvSpPr>
        <p:spPr bwMode="auto">
          <a:xfrm>
            <a:off x="1019174" y="2301875"/>
            <a:ext cx="8124825" cy="1874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9124" tIns="27093" rIns="19124" bIns="27093">
            <a:prstTxWarp prst="textNoShape">
              <a:avLst/>
            </a:prstTxWarp>
          </a:bodyPr>
          <a:lstStyle/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Linear Classifiers</a:t>
            </a: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5</a:t>
            </a:fld>
            <a:endParaRPr lang="en-AU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70723"/>
      </p:ext>
    </p:extLst>
  </p:cSld>
  <p:clrMapOvr>
    <a:masterClrMapping/>
  </p:clrMapOvr>
  <p:transition advTm="19624"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Generative</a:t>
                </a:r>
              </a:p>
              <a:p>
                <a:pPr lvl="1"/>
                <a:r>
                  <a:rPr lang="en-US" dirty="0"/>
                  <a:t>Model joint probability distribution as well as class priors and then apply Bayes theorem for classification</a:t>
                </a:r>
              </a:p>
              <a:p>
                <a:r>
                  <a:rPr lang="en-US" dirty="0"/>
                  <a:t>Discriminative</a:t>
                </a:r>
              </a:p>
              <a:p>
                <a:pPr lvl="1"/>
                <a:r>
                  <a:rPr lang="en-US" dirty="0"/>
                  <a:t>Model posterior probability directly</a:t>
                </a:r>
              </a:p>
              <a:p>
                <a:r>
                  <a:rPr lang="en-US" dirty="0"/>
                  <a:t>Discriminant functions</a:t>
                </a:r>
              </a:p>
              <a:p>
                <a:pPr lvl="1"/>
                <a:r>
                  <a:rPr lang="en-US" dirty="0"/>
                  <a:t>Find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maps each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directly onto a class label</a:t>
                </a:r>
              </a:p>
              <a:p>
                <a:pPr lvl="1"/>
                <a:r>
                  <a:rPr lang="en-US" dirty="0"/>
                  <a:t>Do </a:t>
                </a:r>
                <a:r>
                  <a:rPr lang="en-US" i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provide posterior probabilities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 r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55374E-5182-BC42-B8BE-8829E012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353159-ACBD-134F-87AA-9ECE939BC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6</a:t>
            </a:fld>
            <a:endParaRPr lang="en-AU" dirty="0"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5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045862"/>
            <a:ext cx="9144000" cy="40744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BE7B24EC-F356-7E4C-9EE0-306B33D54FC4}"/>
              </a:ext>
            </a:extLst>
          </p:cNvPr>
          <p:cNvSpPr/>
          <p:nvPr/>
        </p:nvSpPr>
        <p:spPr>
          <a:xfrm>
            <a:off x="1475656" y="3356992"/>
            <a:ext cx="1944216" cy="50405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D45C138-0763-F546-B02F-4F2BB2D43C17}"/>
              </a:ext>
            </a:extLst>
          </p:cNvPr>
          <p:cNvSpPr/>
          <p:nvPr/>
        </p:nvSpPr>
        <p:spPr>
          <a:xfrm>
            <a:off x="3203848" y="2636912"/>
            <a:ext cx="2304255" cy="5040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Discriminative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FDF7E6A-8FA1-9342-8882-0312F8D083B2}"/>
              </a:ext>
            </a:extLst>
          </p:cNvPr>
          <p:cNvSpPr/>
          <p:nvPr/>
        </p:nvSpPr>
        <p:spPr>
          <a:xfrm>
            <a:off x="5652120" y="1772816"/>
            <a:ext cx="2592288" cy="720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Discriminant Functions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5B65388-9191-8142-8D16-DD505AE3A50F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3635896" y="3140968"/>
            <a:ext cx="720080" cy="194421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AD457FE-4351-CE41-B536-2556A6CD5C5B}"/>
              </a:ext>
            </a:extLst>
          </p:cNvPr>
          <p:cNvCxnSpPr>
            <a:cxnSpLocks/>
          </p:cNvCxnSpPr>
          <p:nvPr/>
        </p:nvCxnSpPr>
        <p:spPr>
          <a:xfrm flipH="1" flipV="1">
            <a:off x="4355975" y="3140968"/>
            <a:ext cx="539552" cy="164119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DD391DBF-E018-2A4D-8519-B23AAA5E20BD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1277634" y="3140968"/>
            <a:ext cx="3078342" cy="207324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A0097AE-FA14-A440-A7FF-82215D80D95B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4355976" y="3140968"/>
            <a:ext cx="1727684" cy="72008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6C97B4D-E04B-4248-B282-7B6F7BB20B40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4355976" y="3140968"/>
            <a:ext cx="2897814" cy="50405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E19C193-0BED-DE42-AD63-A44CA5ACE461}"/>
              </a:ext>
            </a:extLst>
          </p:cNvPr>
          <p:cNvCxnSpPr>
            <a:stCxn id="6" idx="4"/>
          </p:cNvCxnSpPr>
          <p:nvPr/>
        </p:nvCxnSpPr>
        <p:spPr>
          <a:xfrm>
            <a:off x="2447764" y="3861048"/>
            <a:ext cx="0" cy="1296144"/>
          </a:xfrm>
          <a:prstGeom prst="straightConnector1">
            <a:avLst/>
          </a:prstGeom>
          <a:ln w="50800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839FBC1F-91C1-D346-957E-5EEE6E64CEF0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948264" y="2492896"/>
            <a:ext cx="1512168" cy="316544"/>
          </a:xfrm>
          <a:prstGeom prst="straightConnector1">
            <a:avLst/>
          </a:prstGeom>
          <a:ln w="50800">
            <a:solidFill>
              <a:srgbClr val="59B4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7</a:t>
            </a:fld>
            <a:endParaRPr lang="en-AU" dirty="0"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4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8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88427"/>
            <a:ext cx="8634494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16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8229600" cy="432048"/>
          </a:xfrm>
        </p:spPr>
        <p:txBody>
          <a:bodyPr/>
          <a:lstStyle/>
          <a:p>
            <a:r>
              <a:rPr lang="en-US" sz="2400" dirty="0" smtClean="0"/>
              <a:t>Support Vector Machines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4EDC897-CE24-A649-9640-BE520808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3684175-18A3-C247-98A6-94B34F5D0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9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10" y="1484784"/>
            <a:ext cx="21431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82" y="1519833"/>
            <a:ext cx="2305050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443" b="10194"/>
          <a:stretch/>
        </p:blipFill>
        <p:spPr bwMode="auto">
          <a:xfrm>
            <a:off x="2190725" y="2780928"/>
            <a:ext cx="4181475" cy="347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89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911"/>
    </mc:Choice>
    <mc:Fallback xmlns="">
      <p:transition spd="slow" advTm="60991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2.1|-180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13.3|4.4|0.5|10.2|13.9|3.1|0.7|10.2|40.2|0.7|6.6|1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1|1.7|27.7|17.5|14.8|5.5|14.4|109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3.2|2.4|8.2|30.9|2.2|12.8|1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12.3|9.2|18.4|13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9.3|179.9|144.5|70.4|116.2|17.1|14.1"/>
</p:tagLst>
</file>

<file path=ppt/theme/theme1.xml><?xml version="1.0" encoding="utf-8"?>
<a:theme xmlns:a="http://schemas.openxmlformats.org/drawingml/2006/main" name="UWA template">
  <a:themeElements>
    <a:clrScheme name="UWA">
      <a:dk1>
        <a:sysClr val="windowText" lastClr="000000"/>
      </a:dk1>
      <a:lt1>
        <a:sysClr val="window" lastClr="FFFFFF"/>
      </a:lt1>
      <a:dk2>
        <a:srgbClr val="3F4231"/>
      </a:dk2>
      <a:lt2>
        <a:srgbClr val="EEECE1"/>
      </a:lt2>
      <a:accent1>
        <a:srgbClr val="64BCC1"/>
      </a:accent1>
      <a:accent2>
        <a:srgbClr val="C3F97B"/>
      </a:accent2>
      <a:accent3>
        <a:srgbClr val="918071"/>
      </a:accent3>
      <a:accent4>
        <a:srgbClr val="F0E4C6"/>
      </a:accent4>
      <a:accent5>
        <a:srgbClr val="304C87"/>
      </a:accent5>
      <a:accent6>
        <a:srgbClr val="D7AA29"/>
      </a:accent6>
      <a:hlink>
        <a:srgbClr val="0000FF"/>
      </a:hlink>
      <a:folHlink>
        <a:srgbClr val="21241B"/>
      </a:folHlink>
    </a:clrScheme>
    <a:fontScheme name="UW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UWA template</Template>
  <TotalTime>9695</TotalTime>
  <Words>929</Words>
  <Application>Microsoft Office PowerPoint</Application>
  <PresentationFormat>On-screen Show (4:3)</PresentationFormat>
  <Paragraphs>235</Paragraphs>
  <Slides>30</Slides>
  <Notes>20</Notes>
  <HiddenSlides>0</HiddenSlides>
  <MMClips>9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UWA template</vt:lpstr>
      <vt:lpstr>Office Theme</vt:lpstr>
      <vt:lpstr>PowerPoint Presentation</vt:lpstr>
      <vt:lpstr>Invention of Support Vector Machines</vt:lpstr>
      <vt:lpstr>State-of-the-Art Classifiers</vt:lpstr>
      <vt:lpstr>Support Vector Machine (SVM)</vt:lpstr>
      <vt:lpstr> </vt:lpstr>
      <vt:lpstr>Types of Classification Models</vt:lpstr>
      <vt:lpstr>Types of Classifiers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 | Optimal Hyperplane</vt:lpstr>
      <vt:lpstr>Support Vector Machines | Optimal Hyperplane</vt:lpstr>
      <vt:lpstr>Support Vector Machines | Concept of Kernel</vt:lpstr>
      <vt:lpstr>Support Vector Machines | Concept of Kernel</vt:lpstr>
      <vt:lpstr>Support Vector Machines | Concept of Kernel</vt:lpstr>
      <vt:lpstr>Support Vector Machines | Concept of Kernel</vt:lpstr>
      <vt:lpstr>A Simple Linear Classifier</vt:lpstr>
      <vt:lpstr>Linear Discriminant Functions</vt:lpstr>
      <vt:lpstr>Linear Discriminant Functions</vt:lpstr>
      <vt:lpstr>Linear Discriminant Functions</vt:lpstr>
      <vt:lpstr>Linear Discriminant Functions</vt:lpstr>
      <vt:lpstr>Linear Discriminant Functions</vt:lpstr>
      <vt:lpstr>A Simple Linear Classifier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seecs</cp:lastModifiedBy>
  <cp:revision>396</cp:revision>
  <dcterms:created xsi:type="dcterms:W3CDTF">2014-08-19T00:39:23Z</dcterms:created>
  <dcterms:modified xsi:type="dcterms:W3CDTF">2024-08-03T06:28:40Z</dcterms:modified>
</cp:coreProperties>
</file>